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37"/>
  </p:notesMasterIdLst>
  <p:sldIdLst>
    <p:sldId id="1857" r:id="rId4"/>
    <p:sldId id="1871" r:id="rId5"/>
    <p:sldId id="1889" r:id="rId6"/>
    <p:sldId id="267" r:id="rId7"/>
    <p:sldId id="263" r:id="rId8"/>
    <p:sldId id="258" r:id="rId9"/>
    <p:sldId id="259" r:id="rId10"/>
    <p:sldId id="260" r:id="rId11"/>
    <p:sldId id="266" r:id="rId12"/>
    <p:sldId id="261" r:id="rId13"/>
    <p:sldId id="1845" r:id="rId14"/>
    <p:sldId id="1858" r:id="rId15"/>
    <p:sldId id="1860" r:id="rId16"/>
    <p:sldId id="1878" r:id="rId17"/>
    <p:sldId id="1886" r:id="rId18"/>
    <p:sldId id="1887" r:id="rId19"/>
    <p:sldId id="270" r:id="rId20"/>
    <p:sldId id="279" r:id="rId21"/>
    <p:sldId id="1885" r:id="rId22"/>
    <p:sldId id="1873" r:id="rId23"/>
    <p:sldId id="1888" r:id="rId24"/>
    <p:sldId id="1872" r:id="rId25"/>
    <p:sldId id="1874" r:id="rId26"/>
    <p:sldId id="1875" r:id="rId27"/>
    <p:sldId id="1880" r:id="rId28"/>
    <p:sldId id="1882" r:id="rId29"/>
    <p:sldId id="1881" r:id="rId30"/>
    <p:sldId id="1865" r:id="rId31"/>
    <p:sldId id="1859" r:id="rId32"/>
    <p:sldId id="283" r:id="rId33"/>
    <p:sldId id="280" r:id="rId34"/>
    <p:sldId id="281" r:id="rId35"/>
    <p:sldId id="1819" r:id="rId36"/>
  </p:sldIdLst>
  <p:sldSz cx="9144000" cy="6858000" type="screen4x3"/>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CCC"/>
    <a:srgbClr val="FFFFFF"/>
    <a:srgbClr val="FFFFCC"/>
    <a:srgbClr val="FFFF99"/>
    <a:srgbClr val="EBF1E9"/>
    <a:srgbClr val="FCECE8"/>
    <a:srgbClr val="6AB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autoAdjust="0"/>
    <p:restoredTop sz="94660"/>
  </p:normalViewPr>
  <p:slideViewPr>
    <p:cSldViewPr snapToGrid="0">
      <p:cViewPr varScale="1">
        <p:scale>
          <a:sx n="86" d="100"/>
          <a:sy n="86" d="100"/>
        </p:scale>
        <p:origin x="1200" y="5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0"/>
            <a:ext cx="4307047" cy="341542"/>
          </a:xfrm>
          <a:prstGeom prst="rect">
            <a:avLst/>
          </a:prstGeom>
        </p:spPr>
        <p:txBody>
          <a:bodyPr vert="horz" lIns="91432" tIns="45716" rIns="91432" bIns="45716" rtlCol="0"/>
          <a:lstStyle>
            <a:lvl1pPr algn="l">
              <a:defRPr sz="1200"/>
            </a:lvl1pPr>
          </a:lstStyle>
          <a:p>
            <a:endParaRPr lang="zh-TW" altLang="en-US"/>
          </a:p>
        </p:txBody>
      </p:sp>
      <p:sp>
        <p:nvSpPr>
          <p:cNvPr id="3" name="日期版面配置區 2"/>
          <p:cNvSpPr>
            <a:spLocks noGrp="1"/>
          </p:cNvSpPr>
          <p:nvPr>
            <p:ph type="dt" idx="1"/>
          </p:nvPr>
        </p:nvSpPr>
        <p:spPr>
          <a:xfrm>
            <a:off x="5629996" y="0"/>
            <a:ext cx="4307047" cy="341542"/>
          </a:xfrm>
          <a:prstGeom prst="rect">
            <a:avLst/>
          </a:prstGeom>
        </p:spPr>
        <p:txBody>
          <a:bodyPr vert="horz" lIns="91432" tIns="45716" rIns="91432" bIns="45716" rtlCol="0"/>
          <a:lstStyle>
            <a:lvl1pPr algn="r">
              <a:defRPr sz="1200"/>
            </a:lvl1pPr>
          </a:lstStyle>
          <a:p>
            <a:fld id="{CB5B3326-4151-4CF3-9CEC-1198CECF483B}" type="datetimeFigureOut">
              <a:rPr lang="zh-TW" altLang="en-US" smtClean="0"/>
              <a:t>2022/9/14</a:t>
            </a:fld>
            <a:endParaRPr lang="zh-TW" altLang="en-US"/>
          </a:p>
        </p:txBody>
      </p:sp>
      <p:sp>
        <p:nvSpPr>
          <p:cNvPr id="4" name="投影片影像版面配置區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32" tIns="45716" rIns="91432" bIns="45716" rtlCol="0" anchor="ctr"/>
          <a:lstStyle/>
          <a:p>
            <a:endParaRPr lang="zh-TW" altLang="en-US"/>
          </a:p>
        </p:txBody>
      </p:sp>
      <p:sp>
        <p:nvSpPr>
          <p:cNvPr id="5" name="備忘稿版面配置區 4"/>
          <p:cNvSpPr>
            <a:spLocks noGrp="1"/>
          </p:cNvSpPr>
          <p:nvPr>
            <p:ph type="body" sz="quarter" idx="3"/>
          </p:nvPr>
        </p:nvSpPr>
        <p:spPr>
          <a:xfrm>
            <a:off x="993934" y="3275965"/>
            <a:ext cx="7951470" cy="2680335"/>
          </a:xfrm>
          <a:prstGeom prst="rect">
            <a:avLst/>
          </a:prstGeom>
        </p:spPr>
        <p:txBody>
          <a:bodyPr vert="horz" lIns="91432" tIns="45716" rIns="91432" bIns="45716"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5" y="6465662"/>
            <a:ext cx="4307047" cy="341541"/>
          </a:xfrm>
          <a:prstGeom prst="rect">
            <a:avLst/>
          </a:prstGeom>
        </p:spPr>
        <p:txBody>
          <a:bodyPr vert="horz" lIns="91432" tIns="45716" rIns="91432" bIns="45716"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9996" y="6465662"/>
            <a:ext cx="4307047" cy="341541"/>
          </a:xfrm>
          <a:prstGeom prst="rect">
            <a:avLst/>
          </a:prstGeom>
        </p:spPr>
        <p:txBody>
          <a:bodyPr vert="horz" lIns="91432" tIns="45716" rIns="91432" bIns="45716" rtlCol="0" anchor="b"/>
          <a:lstStyle>
            <a:lvl1pPr algn="r">
              <a:defRPr sz="1200"/>
            </a:lvl1pPr>
          </a:lstStyle>
          <a:p>
            <a:fld id="{C5B7D238-4EA2-41EB-8A00-BA84C8080FC5}" type="slidenum">
              <a:rPr lang="zh-TW" altLang="en-US" smtClean="0"/>
              <a:t>‹#›</a:t>
            </a:fld>
            <a:endParaRPr lang="zh-TW" altLang="en-US"/>
          </a:p>
        </p:txBody>
      </p:sp>
    </p:spTree>
    <p:extLst>
      <p:ext uri="{BB962C8B-B14F-4D97-AF65-F5344CB8AC3E}">
        <p14:creationId xmlns:p14="http://schemas.microsoft.com/office/powerpoint/2010/main" val="204425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268663" y="511175"/>
            <a:ext cx="3402012" cy="25511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993940" y="3233421"/>
            <a:ext cx="7951469" cy="3063240"/>
          </a:xfrm>
          <a:prstGeom prst="rect">
            <a:avLst/>
          </a:prstGeom>
        </p:spPr>
        <p:txBody>
          <a:bodyPr lIns="91407" tIns="91407" rIns="91407" bIns="91407" anchor="t" anchorCtr="0">
            <a:noAutofit/>
          </a:bodyPr>
          <a:lstStyle/>
          <a:p>
            <a:endParaRPr/>
          </a:p>
        </p:txBody>
      </p:sp>
    </p:spTree>
    <p:extLst>
      <p:ext uri="{BB962C8B-B14F-4D97-AF65-F5344CB8AC3E}">
        <p14:creationId xmlns:p14="http://schemas.microsoft.com/office/powerpoint/2010/main" val="281689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197602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3280829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2007395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solidFill>
          <a:srgbClr val="4BB5D9">
            <a:alpha val="42000"/>
          </a:srgbClr>
        </a:solidFill>
        <a:effectLst/>
      </p:bgPr>
    </p:bg>
    <p:spTree>
      <p:nvGrpSpPr>
        <p:cNvPr id="1" name="Shape 8"/>
        <p:cNvGrpSpPr/>
        <p:nvPr/>
      </p:nvGrpSpPr>
      <p:grpSpPr>
        <a:xfrm>
          <a:off x="0" y="0"/>
          <a:ext cx="0" cy="0"/>
          <a:chOff x="0" y="0"/>
          <a:chExt cx="0" cy="0"/>
        </a:xfrm>
      </p:grpSpPr>
      <p:grpSp>
        <p:nvGrpSpPr>
          <p:cNvPr id="9" name="Shape 9"/>
          <p:cNvGrpSpPr/>
          <p:nvPr/>
        </p:nvGrpSpPr>
        <p:grpSpPr>
          <a:xfrm>
            <a:off x="5609666" y="2914477"/>
            <a:ext cx="3534604" cy="4577049"/>
            <a:chOff x="6172200" y="2656117"/>
            <a:chExt cx="2971754" cy="2886150"/>
          </a:xfrm>
        </p:grpSpPr>
        <p:sp>
          <p:nvSpPr>
            <p:cNvPr id="10" name="Shape 10"/>
            <p:cNvSpPr/>
            <p:nvPr/>
          </p:nvSpPr>
          <p:spPr>
            <a:xfrm rot="9208626" flipH="1">
              <a:off x="6704903" y="4110434"/>
              <a:ext cx="484232" cy="1204006"/>
            </a:xfrm>
            <a:prstGeom prst="flowChartManualInput">
              <a:avLst/>
            </a:prstGeom>
            <a:solidFill>
              <a:srgbClr val="81D1E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1"/>
            <p:cNvSpPr/>
            <p:nvPr/>
          </p:nvSpPr>
          <p:spPr>
            <a:xfrm rot="9208633" flipH="1">
              <a:off x="7804300" y="3279012"/>
              <a:ext cx="877623" cy="2182136"/>
            </a:xfrm>
            <a:prstGeom prst="flowChartManualInput">
              <a:avLst/>
            </a:prstGeom>
            <a:solidFill>
              <a:srgbClr val="3796BF"/>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
            <p:cNvSpPr/>
            <p:nvPr/>
          </p:nvSpPr>
          <p:spPr>
            <a:xfrm rot="9208606" flipH="1">
              <a:off x="7481789" y="4276912"/>
              <a:ext cx="408796" cy="1016449"/>
            </a:xfrm>
            <a:prstGeom prst="flowChartManualInput">
              <a:avLst/>
            </a:prstGeom>
            <a:solidFill>
              <a:srgbClr val="FF9900"/>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Shape 13"/>
            <p:cNvSpPr/>
            <p:nvPr/>
          </p:nvSpPr>
          <p:spPr>
            <a:xfrm rot="9208678" flipH="1">
              <a:off x="6287617" y="4657701"/>
              <a:ext cx="229659" cy="571018"/>
            </a:xfrm>
            <a:prstGeom prst="flowChartManualInput">
              <a:avLst/>
            </a:prstGeom>
            <a:solidFill>
              <a:srgbClr val="FFFFFF"/>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Shape 14"/>
            <p:cNvSpPr/>
            <p:nvPr/>
          </p:nvSpPr>
          <p:spPr>
            <a:xfrm>
              <a:off x="8289303" y="2656117"/>
              <a:ext cx="854651" cy="1929079"/>
            </a:xfrm>
            <a:custGeom>
              <a:avLst/>
              <a:gdLst/>
              <a:ahLst/>
              <a:cxnLst/>
              <a:rect l="0" t="0" r="0" b="0"/>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5" name="Shape 15"/>
          <p:cNvGrpSpPr/>
          <p:nvPr/>
        </p:nvGrpSpPr>
        <p:grpSpPr>
          <a:xfrm>
            <a:off x="-22" y="-432723"/>
            <a:ext cx="3068579" cy="2547833"/>
            <a:chOff x="-32" y="-215963"/>
            <a:chExt cx="2163561" cy="1347300"/>
          </a:xfrm>
        </p:grpSpPr>
        <p:sp>
          <p:nvSpPr>
            <p:cNvPr id="16" name="Shape 16"/>
            <p:cNvSpPr/>
            <p:nvPr/>
          </p:nvSpPr>
          <p:spPr>
            <a:xfrm rot="-1591408" flipH="1">
              <a:off x="1362168" y="-63166"/>
              <a:ext cx="205102" cy="509980"/>
            </a:xfrm>
            <a:prstGeom prst="flowChartManualInput">
              <a:avLst/>
            </a:prstGeom>
            <a:solidFill>
              <a:srgbClr val="FFFFFF"/>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Shape 17"/>
            <p:cNvSpPr/>
            <p:nvPr/>
          </p:nvSpPr>
          <p:spPr>
            <a:xfrm rot="-1591371" flipH="1">
              <a:off x="239462" y="-151890"/>
              <a:ext cx="434753" cy="1080979"/>
            </a:xfrm>
            <a:prstGeom prst="flowChartManualInput">
              <a:avLst/>
            </a:prstGeom>
            <a:solidFill>
              <a:srgbClr val="FF9900"/>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8"/>
            <p:cNvSpPr/>
            <p:nvPr/>
          </p:nvSpPr>
          <p:spPr>
            <a:xfrm rot="-1591339" flipH="1">
              <a:off x="892400" y="-169346"/>
              <a:ext cx="504373" cy="1254067"/>
            </a:xfrm>
            <a:prstGeom prst="flowChartManualInput">
              <a:avLst/>
            </a:prstGeom>
            <a:solidFill>
              <a:srgbClr val="3796BF"/>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Shape 19"/>
            <p:cNvSpPr/>
            <p:nvPr/>
          </p:nvSpPr>
          <p:spPr>
            <a:xfrm rot="-1591322" flipH="1">
              <a:off x="1818452" y="-76291"/>
              <a:ext cx="229659" cy="571018"/>
            </a:xfrm>
            <a:prstGeom prst="flowChartManualInput">
              <a:avLst/>
            </a:prstGeom>
            <a:solidFill>
              <a:srgbClr val="81D1E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Shape 20"/>
            <p:cNvSpPr/>
            <p:nvPr/>
          </p:nvSpPr>
          <p:spPr>
            <a:xfrm rot="10800000">
              <a:off x="-32" y="70724"/>
              <a:ext cx="380283" cy="858146"/>
            </a:xfrm>
            <a:custGeom>
              <a:avLst/>
              <a:gdLst/>
              <a:ahLst/>
              <a:cxnLst/>
              <a:rect l="0" t="0" r="0" b="0"/>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21" name="Shape 21"/>
          <p:cNvSpPr txBox="1">
            <a:spLocks noGrp="1"/>
          </p:cNvSpPr>
          <p:nvPr>
            <p:ph type="ctrTitle"/>
          </p:nvPr>
        </p:nvSpPr>
        <p:spPr>
          <a:xfrm>
            <a:off x="685800" y="3671767"/>
            <a:ext cx="5671500" cy="1546400"/>
          </a:xfrm>
          <a:prstGeom prst="rect">
            <a:avLst/>
          </a:prstGeom>
        </p:spPr>
        <p:txBody>
          <a:bodyPr lIns="91425" tIns="91425" rIns="91425" bIns="91425" anchor="b" anchorCtr="0"/>
          <a:lstStyle>
            <a:lvl1pPr lvl="0">
              <a:spcBef>
                <a:spcPts val="0"/>
              </a:spcBef>
              <a:buClr>
                <a:srgbClr val="FFFFFF"/>
              </a:buClr>
              <a:buSzPct val="100000"/>
              <a:defRPr sz="5000">
                <a:solidFill>
                  <a:srgbClr val="FFFFFF"/>
                </a:solidFill>
              </a:defRPr>
            </a:lvl1pPr>
            <a:lvl2pPr lvl="1">
              <a:spcBef>
                <a:spcPts val="0"/>
              </a:spcBef>
              <a:buClr>
                <a:srgbClr val="FFFFFF"/>
              </a:buClr>
              <a:buSzPct val="100000"/>
              <a:defRPr sz="5000">
                <a:solidFill>
                  <a:srgbClr val="FFFFFF"/>
                </a:solidFill>
              </a:defRPr>
            </a:lvl2pPr>
            <a:lvl3pPr lvl="2">
              <a:spcBef>
                <a:spcPts val="0"/>
              </a:spcBef>
              <a:buClr>
                <a:srgbClr val="FFFFFF"/>
              </a:buClr>
              <a:buSzPct val="100000"/>
              <a:defRPr sz="5000">
                <a:solidFill>
                  <a:srgbClr val="FFFFFF"/>
                </a:solidFill>
              </a:defRPr>
            </a:lvl3pPr>
            <a:lvl4pPr lvl="3">
              <a:spcBef>
                <a:spcPts val="0"/>
              </a:spcBef>
              <a:buClr>
                <a:srgbClr val="FFFFFF"/>
              </a:buClr>
              <a:buSzPct val="100000"/>
              <a:defRPr sz="5000">
                <a:solidFill>
                  <a:srgbClr val="FFFFFF"/>
                </a:solidFill>
              </a:defRPr>
            </a:lvl4pPr>
            <a:lvl5pPr lvl="4">
              <a:spcBef>
                <a:spcPts val="0"/>
              </a:spcBef>
              <a:buClr>
                <a:srgbClr val="FFFFFF"/>
              </a:buClr>
              <a:buSzPct val="100000"/>
              <a:defRPr sz="5000">
                <a:solidFill>
                  <a:srgbClr val="FFFFFF"/>
                </a:solidFill>
              </a:defRPr>
            </a:lvl5pPr>
            <a:lvl6pPr lvl="5">
              <a:spcBef>
                <a:spcPts val="0"/>
              </a:spcBef>
              <a:buClr>
                <a:srgbClr val="FFFFFF"/>
              </a:buClr>
              <a:buSzPct val="100000"/>
              <a:defRPr sz="5000">
                <a:solidFill>
                  <a:srgbClr val="FFFFFF"/>
                </a:solidFill>
              </a:defRPr>
            </a:lvl6pPr>
            <a:lvl7pPr lvl="6">
              <a:spcBef>
                <a:spcPts val="0"/>
              </a:spcBef>
              <a:buClr>
                <a:srgbClr val="FFFFFF"/>
              </a:buClr>
              <a:buSzPct val="100000"/>
              <a:defRPr sz="5000">
                <a:solidFill>
                  <a:srgbClr val="FFFFFF"/>
                </a:solidFill>
              </a:defRPr>
            </a:lvl7pPr>
            <a:lvl8pPr lvl="7">
              <a:spcBef>
                <a:spcPts val="0"/>
              </a:spcBef>
              <a:buClr>
                <a:srgbClr val="FFFFFF"/>
              </a:buClr>
              <a:buSzPct val="100000"/>
              <a:defRPr sz="5000">
                <a:solidFill>
                  <a:srgbClr val="FFFFFF"/>
                </a:solidFill>
              </a:defRPr>
            </a:lvl8pPr>
            <a:lvl9pPr lvl="8">
              <a:spcBef>
                <a:spcPts val="0"/>
              </a:spcBef>
              <a:buClr>
                <a:srgbClr val="FFFFFF"/>
              </a:buClr>
              <a:buSzPct val="100000"/>
              <a:defRPr sz="5000">
                <a:solidFill>
                  <a:srgbClr val="FFFFFF"/>
                </a:solidFill>
              </a:defRPr>
            </a:lvl9pPr>
          </a:lstStyle>
          <a:p>
            <a:endParaRPr/>
          </a:p>
        </p:txBody>
      </p:sp>
      <p:sp>
        <p:nvSpPr>
          <p:cNvPr id="22" name="投影片編號版面配置區 1">
            <a:extLst>
              <a:ext uri="{FF2B5EF4-FFF2-40B4-BE49-F238E27FC236}">
                <a16:creationId xmlns:a16="http://schemas.microsoft.com/office/drawing/2014/main" id="{FE19EF7C-98B9-4E33-BFC1-5DDFBC4A9A49}"/>
              </a:ext>
            </a:extLst>
          </p:cNvPr>
          <p:cNvSpPr>
            <a:spLocks noGrp="1"/>
          </p:cNvSpPr>
          <p:nvPr>
            <p:ph type="sldNum" sz="quarter" idx="4"/>
          </p:nvPr>
        </p:nvSpPr>
        <p:spPr>
          <a:xfrm>
            <a:off x="160462" y="6321042"/>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8AFB069-D755-4439-A4EC-745B08062CEC}" type="slidenum">
              <a:rPr lang="zh-TW" altLang="en-US" kern="0" smtClean="0">
                <a:solidFill>
                  <a:srgbClr val="000000">
                    <a:tint val="75000"/>
                  </a:srgbClr>
                </a:solidFill>
                <a:cs typeface="Arial"/>
                <a:sym typeface="Arial"/>
              </a:rPr>
              <a:pPr defTabSz="914400"/>
              <a:t>‹#›</a:t>
            </a:fld>
            <a:endParaRPr lang="zh-TW" altLang="en-US" kern="0" dirty="0">
              <a:solidFill>
                <a:srgbClr val="000000">
                  <a:tint val="75000"/>
                </a:srgbClr>
              </a:solidFill>
              <a:cs typeface="Arial"/>
              <a:sym typeface="Arial"/>
            </a:endParaRPr>
          </a:p>
        </p:txBody>
      </p:sp>
    </p:spTree>
    <p:extLst>
      <p:ext uri="{BB962C8B-B14F-4D97-AF65-F5344CB8AC3E}">
        <p14:creationId xmlns:p14="http://schemas.microsoft.com/office/powerpoint/2010/main" val="367331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5214B09-D038-4785-9B50-89D75F186074}"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368072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baseline="0">
                <a:latin typeface="Calibri" pitchFamily="34" charset="0"/>
                <a:ea typeface="華康儷宋 Std W5" pitchFamily="18"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ea typeface="華康宗楷體 Std W7" pitchFamily="66" charset="-120"/>
              </a:defRPr>
            </a:lvl1pPr>
            <a:lvl2pPr>
              <a:defRPr baseline="0">
                <a:ea typeface="華康宗楷體 Std W7" pitchFamily="66" charset="-120"/>
              </a:defRPr>
            </a:lvl2pPr>
            <a:lvl3pPr>
              <a:defRPr baseline="0">
                <a:ea typeface="華康宗楷體 Std W7" pitchFamily="66" charset="-120"/>
              </a:defRPr>
            </a:lvl3pPr>
            <a:lvl4pPr>
              <a:defRPr baseline="0">
                <a:ea typeface="華康宗楷體 Std W7" pitchFamily="66" charset="-120"/>
              </a:defRPr>
            </a:lvl4pPr>
            <a:lvl5pPr>
              <a:defRPr baseline="0">
                <a:ea typeface="華康宗楷體 Std W7" pitchFamily="66"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2AC30D0-C33D-456E-89CA-2AD04E68F539}"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240533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5C55911-98C2-4425-A48E-3556F3F8FFC3}"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62986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78B2F7A-53DB-4B29-9DE3-CBF191265017}"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08680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8"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9"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4428E6-465E-4F4C-B9B3-E5668A3C723D}"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15788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4"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8E3263F-4956-49E1-8375-F4DA187A7267}"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255036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395288" y="6381750"/>
            <a:ext cx="21336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3" name="頁尾版面配置區 2"/>
          <p:cNvSpPr>
            <a:spLocks noGrp="1"/>
          </p:cNvSpPr>
          <p:nvPr>
            <p:ph type="ftr" sz="quarter" idx="11"/>
          </p:nvPr>
        </p:nvSpPr>
        <p:spPr>
          <a:xfrm>
            <a:off x="3132138" y="6381750"/>
            <a:ext cx="2895600" cy="365125"/>
          </a:xfrm>
        </p:spPr>
        <p:txBody>
          <a:bodyPr/>
          <a:lstStyle>
            <a:lvl1pPr>
              <a:defRPr dirty="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4" name="投影片編號版面配置區 4"/>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1947497-C1C4-4BBF-AA9A-7A2C274AFD0C}"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37050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2130529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75E2D8C-1B79-435B-9922-E910678B7A50}"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210384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7A87DC9-7C7A-4462-A8C7-B9B47F4F21D6}"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15550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C994C07-CAD7-4297-BBE2-4A5D88FFB0A8}"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32118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4589F3-98F3-4214-827E-7C8CD5744A48}"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3761927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1547813" y="274638"/>
            <a:ext cx="7138987" cy="1143000"/>
          </a:xfrm>
        </p:spPr>
        <p:txBody>
          <a:bodyPr/>
          <a:lstStyle>
            <a:lvl1pPr algn="l">
              <a:defRPr/>
            </a:lvl1pPr>
          </a:lstStyle>
          <a:p>
            <a:r>
              <a:rPr lang="zh-TW" altLang="en-US" dirty="0"/>
              <a:t>按一下以編輯母片標題樣式</a:t>
            </a:r>
          </a:p>
        </p:txBody>
      </p:sp>
      <p:sp>
        <p:nvSpPr>
          <p:cNvPr id="3" name="文字版面配置區 2"/>
          <p:cNvSpPr>
            <a:spLocks noGrp="1"/>
          </p:cNvSpPr>
          <p:nvPr>
            <p:ph type="body" sz="half" idx="1"/>
          </p:nvPr>
        </p:nvSpPr>
        <p:spPr>
          <a:xfrm>
            <a:off x="457200" y="1600200"/>
            <a:ext cx="8229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7200" y="3938588"/>
            <a:ext cx="8229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E78F390-C638-4E56-A6F7-88A3F97DB22C}"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778247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6956610-1E6E-49AD-82DE-7873860A35DF}"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924980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E720855-233F-491B-B499-414E63491E61}"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372272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71A9B9F-A405-4ED1-A453-8879D414DE30}"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42379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B1960BD-542C-4F38-8796-A29E026A5637}"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839295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21ED4F3-879A-4949-B590-FF049D8C265F}"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8"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9"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303078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1075285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E5708C5-7F8B-4DFE-8931-A06D15F8C5F7}"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4"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4227022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3"/>
          <p:cNvSpPr/>
          <p:nvPr userDrawn="1"/>
        </p:nvSpPr>
        <p:spPr>
          <a:xfrm>
            <a:off x="0" y="5794375"/>
            <a:ext cx="9144000"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Calibri"/>
              <a:ea typeface="新細明體" panose="02020500000000000000" pitchFamily="18" charset="-120"/>
              <a:cs typeface="+mn-cs"/>
            </a:endParaRPr>
          </a:p>
        </p:txBody>
      </p:sp>
      <p:sp>
        <p:nvSpPr>
          <p:cNvPr id="3" name="日期版面配置區 1"/>
          <p:cNvSpPr>
            <a:spLocks noGrp="1"/>
          </p:cNvSpPr>
          <p:nvPr>
            <p:ph type="dt" sz="half" idx="10"/>
          </p:nvPr>
        </p:nvSpPr>
        <p:spPr>
          <a:xfrm>
            <a:off x="395288" y="6381750"/>
            <a:ext cx="21336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4" name="頁尾版面配置區 2"/>
          <p:cNvSpPr>
            <a:spLocks noGrp="1"/>
          </p:cNvSpPr>
          <p:nvPr>
            <p:ph type="ftr" sz="quarter" idx="11"/>
          </p:nvPr>
        </p:nvSpPr>
        <p:spPr>
          <a:xfrm>
            <a:off x="3132138" y="6381750"/>
            <a:ext cx="2895600" cy="365125"/>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391593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09F6D78-6E01-45F5-8708-B379BDC65DF6}"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907630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C943A3D-A16D-466C-A866-08F77ACB385B}"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6"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1767600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lang="zh-TW" altLang="en-US" dirty="0"/>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90B5504-834C-4629-BF78-FFB8DDC038FB}"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080952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1C19A03-5B43-438E-A77E-A95556665D4C}"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日期版面配置區 3"/>
          <p:cNvSpPr>
            <a:spLocks noGrp="1"/>
          </p:cNvSpPr>
          <p:nvPr>
            <p:ph type="dt" sz="half"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3460594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1547813" y="274638"/>
            <a:ext cx="7138987" cy="1143000"/>
          </a:xfrm>
        </p:spPr>
        <p:txBody>
          <a:bodyPr/>
          <a:lstStyle>
            <a:lvl1pPr algn="l">
              <a:defRPr/>
            </a:lvl1pPr>
          </a:lstStyle>
          <a:p>
            <a:r>
              <a:rPr lang="zh-TW" altLang="en-US" dirty="0"/>
              <a:t>按一下以編輯母片標題樣式</a:t>
            </a:r>
          </a:p>
        </p:txBody>
      </p:sp>
      <p:sp>
        <p:nvSpPr>
          <p:cNvPr id="3" name="文字版面配置區 2"/>
          <p:cNvSpPr>
            <a:spLocks noGrp="1"/>
          </p:cNvSpPr>
          <p:nvPr>
            <p:ph type="body" sz="half" idx="1"/>
          </p:nvPr>
        </p:nvSpPr>
        <p:spPr>
          <a:xfrm>
            <a:off x="457200" y="1600200"/>
            <a:ext cx="8229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7200" y="3938588"/>
            <a:ext cx="8229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65746B5-36C7-4E66-A399-8F1E03D129C9}"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946172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119965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370071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18435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185659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43900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5DEF87E-ED5C-4A53-AA3A-D073FE73BBFB}"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3735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EF87E-ED5C-4A53-AA3A-D073FE73BBFB}" type="datetimeFigureOut">
              <a:rPr lang="zh-TW" altLang="en-US" smtClean="0"/>
              <a:t>2022/9/14</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050C9-D2EC-4D4B-8787-F6210221C734}" type="slidenum">
              <a:rPr lang="zh-TW" altLang="en-US" smtClean="0"/>
              <a:t>‹#›</a:t>
            </a:fld>
            <a:endParaRPr lang="zh-TW" altLang="en-US"/>
          </a:p>
        </p:txBody>
      </p:sp>
    </p:spTree>
    <p:extLst>
      <p:ext uri="{BB962C8B-B14F-4D97-AF65-F5344CB8AC3E}">
        <p14:creationId xmlns:p14="http://schemas.microsoft.com/office/powerpoint/2010/main" val="3460422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abcd</a:t>
            </a:r>
            <a:endParaRPr lang="zh-TW" altLang="en-US"/>
          </a:p>
        </p:txBody>
      </p:sp>
      <p:sp>
        <p:nvSpPr>
          <p:cNvPr id="3" name="文字版面配置區 2"/>
          <p:cNvSpPr>
            <a:spLocks noGrp="1"/>
          </p:cNvSpPr>
          <p:nvPr>
            <p:ph type="body" idx="1"/>
          </p:nvPr>
        </p:nvSpPr>
        <p:spPr>
          <a:xfrm>
            <a:off x="457200" y="1495425"/>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7010400" y="6513513"/>
            <a:ext cx="2133600" cy="365125"/>
          </a:xfrm>
          <a:prstGeom prst="rect">
            <a:avLst/>
          </a:prstGeom>
        </p:spPr>
        <p:txBody>
          <a:bodyPr vert="horz" lIns="91440" tIns="45720" rIns="91440" bIns="45720" rtlCol="0" anchor="ctr"/>
          <a:lstStyle>
            <a:lvl1pPr algn="r">
              <a:defRPr sz="1400" b="1" smtClean="0">
                <a:solidFill>
                  <a:srgbClr val="990000"/>
                </a:solidFill>
                <a:latin typeface="Arial"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D24186F-AEF2-4957-AF13-EB9FD0D21EC0}"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4211388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rtl="0" fontAlgn="base">
        <a:spcBef>
          <a:spcPct val="0"/>
        </a:spcBef>
        <a:spcAft>
          <a:spcPct val="0"/>
        </a:spcAft>
        <a:defRPr sz="4400" kern="1200">
          <a:solidFill>
            <a:srgbClr val="CC0000"/>
          </a:solidFill>
          <a:latin typeface="Calibri" pitchFamily="34" charset="0"/>
          <a:ea typeface="華康儷宋 Std W5" pitchFamily="18" charset="-120"/>
          <a:cs typeface="Tahoma" pitchFamily="34" charset="0"/>
        </a:defRPr>
      </a:lvl1pPr>
      <a:lvl2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2pPr>
      <a:lvl3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3pPr>
      <a:lvl4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4pPr>
      <a:lvl5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5pPr>
      <a:lvl6pPr marL="4572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6pPr>
      <a:lvl7pPr marL="9144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7pPr>
      <a:lvl8pPr marL="13716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8pPr>
      <a:lvl9pPr marL="18288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9pPr>
    </p:titleStyle>
    <p:bodyStyle>
      <a:lvl1pPr marL="342900" indent="-342900" algn="l" rtl="0" fontAlgn="base">
        <a:spcBef>
          <a:spcPct val="20000"/>
        </a:spcBef>
        <a:spcAft>
          <a:spcPct val="0"/>
        </a:spcAft>
        <a:buSzPct val="70000"/>
        <a:buBlip>
          <a:blip r:embed="rId15"/>
        </a:buBlip>
        <a:defRPr sz="3200" kern="1200" spc="10">
          <a:solidFill>
            <a:schemeClr val="tx1"/>
          </a:solidFill>
          <a:latin typeface="Calibri" pitchFamily="34" charset="0"/>
          <a:ea typeface="華康宗楷體 Std W7" pitchFamily="66" charset="-120"/>
          <a:cs typeface="+mn-cs"/>
        </a:defRPr>
      </a:lvl1pPr>
      <a:lvl2pPr marL="742950" indent="-285750" algn="l" rtl="0" fontAlgn="base">
        <a:spcBef>
          <a:spcPct val="20000"/>
        </a:spcBef>
        <a:spcAft>
          <a:spcPct val="0"/>
        </a:spcAft>
        <a:buSzPct val="70000"/>
        <a:buBlip>
          <a:blip r:embed="rId15"/>
        </a:buBlip>
        <a:defRPr sz="2800" kern="1200" spc="10">
          <a:solidFill>
            <a:schemeClr val="tx1"/>
          </a:solidFill>
          <a:latin typeface="Calibri" pitchFamily="34" charset="0"/>
          <a:ea typeface="華康宗楷體 Std W7" pitchFamily="66" charset="-120"/>
          <a:cs typeface="+mn-cs"/>
        </a:defRPr>
      </a:lvl2pPr>
      <a:lvl3pPr marL="1143000" indent="-228600" algn="l" rtl="0" fontAlgn="base">
        <a:spcBef>
          <a:spcPct val="20000"/>
        </a:spcBef>
        <a:spcAft>
          <a:spcPct val="0"/>
        </a:spcAft>
        <a:buSzPct val="70000"/>
        <a:buBlip>
          <a:blip r:embed="rId15"/>
        </a:buBlip>
        <a:defRPr sz="2400" kern="1200" spc="10">
          <a:solidFill>
            <a:schemeClr val="tx1"/>
          </a:solidFill>
          <a:latin typeface="Calibri" pitchFamily="34" charset="0"/>
          <a:ea typeface="華康宗楷體 Std W7" pitchFamily="66" charset="-120"/>
          <a:cs typeface="+mn-cs"/>
        </a:defRPr>
      </a:lvl3pPr>
      <a:lvl4pPr marL="1600200" indent="-228600" algn="l" rtl="0" fontAlgn="base">
        <a:spcBef>
          <a:spcPct val="20000"/>
        </a:spcBef>
        <a:spcAft>
          <a:spcPct val="0"/>
        </a:spcAft>
        <a:buSzPct val="70000"/>
        <a:buBlip>
          <a:blip r:embed="rId15"/>
        </a:buBlip>
        <a:defRPr sz="2000" kern="1200" spc="10">
          <a:solidFill>
            <a:schemeClr val="tx1"/>
          </a:solidFill>
          <a:latin typeface="Calibri" pitchFamily="34" charset="0"/>
          <a:ea typeface="華康宗楷體 Std W7" pitchFamily="66" charset="-120"/>
          <a:cs typeface="+mn-cs"/>
        </a:defRPr>
      </a:lvl4pPr>
      <a:lvl5pPr marL="2057400" indent="-228600" algn="l" rtl="0" fontAlgn="base">
        <a:spcBef>
          <a:spcPct val="20000"/>
        </a:spcBef>
        <a:spcAft>
          <a:spcPct val="0"/>
        </a:spcAft>
        <a:buSzPct val="70000"/>
        <a:buBlip>
          <a:blip r:embed="rId15"/>
        </a:buBlip>
        <a:defRPr sz="2000" kern="1200" spc="10">
          <a:solidFill>
            <a:schemeClr val="tx1"/>
          </a:solidFill>
          <a:latin typeface="Calibri" pitchFamily="34" charset="0"/>
          <a:ea typeface="華康宗楷體 Std W7" pitchFamily="66"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abcd</a:t>
            </a:r>
            <a:endParaRPr lang="zh-TW" altLang="en-US"/>
          </a:p>
        </p:txBody>
      </p:sp>
      <p:sp>
        <p:nvSpPr>
          <p:cNvPr id="3" name="文字版面配置區 2"/>
          <p:cNvSpPr>
            <a:spLocks noGrp="1"/>
          </p:cNvSpPr>
          <p:nvPr>
            <p:ph type="body" idx="1"/>
          </p:nvPr>
        </p:nvSpPr>
        <p:spPr>
          <a:xfrm>
            <a:off x="457200" y="1495425"/>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7"/>
          <p:cNvSpPr/>
          <p:nvPr userDrawn="1"/>
        </p:nvSpPr>
        <p:spPr>
          <a:xfrm>
            <a:off x="0" y="5805488"/>
            <a:ext cx="9144000" cy="1125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7010400" y="6513513"/>
            <a:ext cx="2133600" cy="365125"/>
          </a:xfrm>
          <a:prstGeom prst="rect">
            <a:avLst/>
          </a:prstGeom>
        </p:spPr>
        <p:txBody>
          <a:bodyPr vert="horz" lIns="91440" tIns="45720" rIns="91440" bIns="45720" rtlCol="0" anchor="ctr"/>
          <a:lstStyle>
            <a:lvl1pPr algn="r">
              <a:defRPr sz="1400" b="1" smtClean="0">
                <a:solidFill>
                  <a:srgbClr val="990000"/>
                </a:solidFill>
                <a:latin typeface="Arial"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489541-F3BD-4ADC-AA5D-19E426841BA2}" type="slidenum">
              <a:rPr kumimoji="0" lang="en-US" altLang="zh-TW" sz="1400" b="1" i="0" u="none" strike="noStrike" kern="1200" cap="none" spc="0" normalizeH="0" baseline="0" noProof="0">
                <a:ln>
                  <a:noFill/>
                </a:ln>
                <a:solidFill>
                  <a:srgbClr val="990000"/>
                </a:solidFill>
                <a:effectLst/>
                <a:uLnTx/>
                <a:uFillTx/>
                <a:latin typeface="Arial"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zh-TW" sz="1400" b="1" i="0" u="none" strike="noStrike" kern="1200" cap="none" spc="0" normalizeH="0" baseline="0" noProof="0" dirty="0">
              <a:ln>
                <a:noFill/>
              </a:ln>
              <a:solidFill>
                <a:srgbClr val="990000"/>
              </a:solidFill>
              <a:effectLst/>
              <a:uLnTx/>
              <a:uFillTx/>
              <a:latin typeface="Arial" charset="0"/>
              <a:ea typeface="新細明體" panose="02020500000000000000" pitchFamily="18" charset="-120"/>
              <a:cs typeface="+mn-cs"/>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schemeClr val="tx1">
                    <a:tint val="75000"/>
                  </a:schemeClr>
                </a:solidFill>
                <a:latin typeface="Arial"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rPr>
              <a:t>顧問團隊</a:t>
            </a: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dirty="0">
                <a:solidFill>
                  <a:schemeClr val="tx1">
                    <a:tint val="75000"/>
                  </a:schemeClr>
                </a:solidFill>
                <a:latin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tint val="75000"/>
                </a:srgbClr>
              </a:solidFill>
              <a:effectLst/>
              <a:uLnTx/>
              <a:uFillTx/>
              <a:latin typeface="Arial" charset="0"/>
              <a:ea typeface="新細明體" panose="02020500000000000000" pitchFamily="18" charset="-120"/>
              <a:cs typeface="+mn-cs"/>
            </a:endParaRPr>
          </a:p>
        </p:txBody>
      </p:sp>
    </p:spTree>
    <p:extLst>
      <p:ext uri="{BB962C8B-B14F-4D97-AF65-F5344CB8AC3E}">
        <p14:creationId xmlns:p14="http://schemas.microsoft.com/office/powerpoint/2010/main" val="22951999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rtl="0" fontAlgn="base">
        <a:spcBef>
          <a:spcPct val="0"/>
        </a:spcBef>
        <a:spcAft>
          <a:spcPct val="0"/>
        </a:spcAft>
        <a:defRPr sz="4400" kern="1200">
          <a:solidFill>
            <a:srgbClr val="CC0000"/>
          </a:solidFill>
          <a:latin typeface="Calibri" pitchFamily="34" charset="0"/>
          <a:ea typeface="華康儷宋 Std W5" pitchFamily="18" charset="-120"/>
          <a:cs typeface="Tahoma" pitchFamily="34" charset="0"/>
        </a:defRPr>
      </a:lvl1pPr>
      <a:lvl2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2pPr>
      <a:lvl3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3pPr>
      <a:lvl4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4pPr>
      <a:lvl5pPr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5pPr>
      <a:lvl6pPr marL="4572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6pPr>
      <a:lvl7pPr marL="9144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7pPr>
      <a:lvl8pPr marL="13716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8pPr>
      <a:lvl9pPr marL="1828800" algn="l" rtl="0" fontAlgn="base">
        <a:spcBef>
          <a:spcPct val="0"/>
        </a:spcBef>
        <a:spcAft>
          <a:spcPct val="0"/>
        </a:spcAft>
        <a:defRPr sz="4400">
          <a:solidFill>
            <a:srgbClr val="CC0000"/>
          </a:solidFill>
          <a:latin typeface="Calibri" pitchFamily="34" charset="0"/>
          <a:ea typeface="華康儷宋 Std W5" pitchFamily="18" charset="-120"/>
          <a:cs typeface="Tahoma" pitchFamily="34" charset="0"/>
        </a:defRPr>
      </a:lvl9pPr>
    </p:titleStyle>
    <p:bodyStyle>
      <a:lvl1pPr marL="342900" indent="-342900" algn="l" rtl="0" fontAlgn="base">
        <a:spcBef>
          <a:spcPct val="20000"/>
        </a:spcBef>
        <a:spcAft>
          <a:spcPct val="0"/>
        </a:spcAft>
        <a:buSzPct val="70000"/>
        <a:buBlip>
          <a:blip r:embed="rId15"/>
        </a:buBlip>
        <a:defRPr sz="3200" kern="1200" spc="30">
          <a:solidFill>
            <a:schemeClr val="tx1"/>
          </a:solidFill>
          <a:latin typeface="Calibri" pitchFamily="34" charset="0"/>
          <a:ea typeface="華康宗楷體 Std W7" pitchFamily="66" charset="-120"/>
          <a:cs typeface="+mn-cs"/>
        </a:defRPr>
      </a:lvl1pPr>
      <a:lvl2pPr marL="742950" indent="-285750" algn="l" rtl="0" fontAlgn="base">
        <a:spcBef>
          <a:spcPct val="20000"/>
        </a:spcBef>
        <a:spcAft>
          <a:spcPct val="0"/>
        </a:spcAft>
        <a:buSzPct val="70000"/>
        <a:buBlip>
          <a:blip r:embed="rId15"/>
        </a:buBlip>
        <a:defRPr sz="2800" kern="1200" spc="30">
          <a:solidFill>
            <a:schemeClr val="tx1"/>
          </a:solidFill>
          <a:latin typeface="Calibri" pitchFamily="34" charset="0"/>
          <a:ea typeface="華康宗楷體 Std W7" pitchFamily="66" charset="-120"/>
          <a:cs typeface="+mn-cs"/>
        </a:defRPr>
      </a:lvl2pPr>
      <a:lvl3pPr marL="1143000" indent="-228600" algn="l" rtl="0" fontAlgn="base">
        <a:spcBef>
          <a:spcPct val="20000"/>
        </a:spcBef>
        <a:spcAft>
          <a:spcPct val="0"/>
        </a:spcAft>
        <a:buSzPct val="70000"/>
        <a:buBlip>
          <a:blip r:embed="rId15"/>
        </a:buBlip>
        <a:defRPr sz="2400" kern="1200" spc="30">
          <a:solidFill>
            <a:schemeClr val="tx1"/>
          </a:solidFill>
          <a:latin typeface="Calibri" pitchFamily="34" charset="0"/>
          <a:ea typeface="華康宗楷體 Std W7" pitchFamily="66" charset="-120"/>
          <a:cs typeface="+mn-cs"/>
        </a:defRPr>
      </a:lvl3pPr>
      <a:lvl4pPr marL="1600200" indent="-228600" algn="l" rtl="0" fontAlgn="base">
        <a:spcBef>
          <a:spcPct val="20000"/>
        </a:spcBef>
        <a:spcAft>
          <a:spcPct val="0"/>
        </a:spcAft>
        <a:buSzPct val="70000"/>
        <a:buBlip>
          <a:blip r:embed="rId15"/>
        </a:buBlip>
        <a:defRPr sz="2000" kern="1200" spc="30">
          <a:solidFill>
            <a:schemeClr val="tx1"/>
          </a:solidFill>
          <a:latin typeface="Calibri" pitchFamily="34" charset="0"/>
          <a:ea typeface="華康宗楷體 Std W7" pitchFamily="66" charset="-120"/>
          <a:cs typeface="+mn-cs"/>
        </a:defRPr>
      </a:lvl4pPr>
      <a:lvl5pPr marL="2057400" indent="-228600" algn="l" rtl="0" fontAlgn="base">
        <a:spcBef>
          <a:spcPct val="20000"/>
        </a:spcBef>
        <a:spcAft>
          <a:spcPct val="0"/>
        </a:spcAft>
        <a:buSzPct val="70000"/>
        <a:buBlip>
          <a:blip r:embed="rId15"/>
        </a:buBlip>
        <a:defRPr sz="2000" kern="1200" spc="30">
          <a:solidFill>
            <a:schemeClr val="tx1"/>
          </a:solidFill>
          <a:latin typeface="Calibri" pitchFamily="34" charset="0"/>
          <a:ea typeface="華康宗楷體 Std W7" pitchFamily="66"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6.jpeg"/><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5329" y="2795"/>
            <a:ext cx="6468672" cy="6842743"/>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r="24833"/>
          <a:stretch/>
        </p:blipFill>
        <p:spPr>
          <a:xfrm flipH="1">
            <a:off x="0" y="0"/>
            <a:ext cx="9144000" cy="6842743"/>
          </a:xfrm>
          <a:prstGeom prst="rect">
            <a:avLst/>
          </a:prstGeom>
        </p:spPr>
      </p:pic>
      <p:sp>
        <p:nvSpPr>
          <p:cNvPr id="7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2453" y="-2795"/>
            <a:ext cx="3753812" cy="2253410"/>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0036" y="3000084"/>
            <a:ext cx="4723965" cy="3842659"/>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文字方塊 3">
            <a:extLst>
              <a:ext uri="{FF2B5EF4-FFF2-40B4-BE49-F238E27FC236}">
                <a16:creationId xmlns:a16="http://schemas.microsoft.com/office/drawing/2014/main" id="{7A8FC296-CA0F-40D7-8D24-3A27F0D3A60C}"/>
              </a:ext>
            </a:extLst>
          </p:cNvPr>
          <p:cNvSpPr txBox="1"/>
          <p:nvPr/>
        </p:nvSpPr>
        <p:spPr>
          <a:xfrm>
            <a:off x="5401605" y="4272963"/>
            <a:ext cx="3180678" cy="2123658"/>
          </a:xfrm>
          <a:prstGeom prst="rect">
            <a:avLst/>
          </a:prstGeom>
          <a:noFill/>
        </p:spPr>
        <p:txBody>
          <a:bodyPr wrap="non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zh-TW" sz="8000" b="1" i="0" u="none" strike="noStrike" kern="1200" cap="none" spc="0" normalizeH="0" baseline="0" noProof="0" dirty="0">
                <a:ln w="22225">
                  <a:solidFill>
                    <a:srgbClr val="002060"/>
                  </a:solidFill>
                  <a:prstDash val="solid"/>
                </a:ln>
                <a:solidFill>
                  <a:srgbClr val="6AB023"/>
                </a:solidFill>
                <a:effectLst>
                  <a:outerShdw blurRad="38100" dist="38100" dir="2700000" algn="tl">
                    <a:srgbClr val="000000">
                      <a:alpha val="43137"/>
                    </a:srgbClr>
                  </a:outerShdw>
                </a:effectLst>
                <a:uLnTx/>
                <a:uFillTx/>
                <a:latin typeface="Aharoni" panose="02010803020104030203" pitchFamily="2" charset="-79"/>
                <a:ea typeface="新細明體" panose="02020500000000000000" pitchFamily="18" charset="-120"/>
                <a:cs typeface="Aharoni" panose="02010803020104030203" pitchFamily="2" charset="-79"/>
              </a:rPr>
              <a:t>Green</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zh-TW" sz="8000" b="1" i="0" u="none" strike="noStrike" kern="1200" cap="none" spc="0" normalizeH="0" baseline="0" noProof="0" dirty="0">
                <a:ln w="22225">
                  <a:solidFill>
                    <a:srgbClr val="002060"/>
                  </a:solidFill>
                  <a:prstDash val="solid"/>
                </a:ln>
                <a:solidFill>
                  <a:srgbClr val="6AB023"/>
                </a:solidFill>
                <a:effectLst>
                  <a:outerShdw blurRad="38100" dist="38100" dir="2700000" algn="tl">
                    <a:srgbClr val="000000">
                      <a:alpha val="43137"/>
                    </a:srgbClr>
                  </a:outerShdw>
                </a:effectLst>
                <a:uLnTx/>
                <a:uFillTx/>
                <a:latin typeface="Aharoni" panose="02010803020104030203" pitchFamily="2" charset="-79"/>
                <a:ea typeface="新細明體" panose="02020500000000000000" pitchFamily="18" charset="-120"/>
                <a:cs typeface="Aharoni" panose="02010803020104030203" pitchFamily="2" charset="-79"/>
              </a:rPr>
              <a:t>Party</a:t>
            </a:r>
            <a:endParaRPr kumimoji="0" lang="zh-TW" altLang="en-US" sz="8000" b="1" i="0" u="none" strike="noStrike" kern="1200" cap="none" spc="0" normalizeH="0" baseline="0" noProof="0" dirty="0">
              <a:ln w="22225">
                <a:solidFill>
                  <a:srgbClr val="002060"/>
                </a:solidFill>
                <a:prstDash val="solid"/>
              </a:ln>
              <a:solidFill>
                <a:srgbClr val="6AB023"/>
              </a:solidFill>
              <a:effectLst>
                <a:outerShdw blurRad="38100" dist="38100" dir="2700000" algn="tl">
                  <a:srgbClr val="000000">
                    <a:alpha val="43137"/>
                  </a:srgbClr>
                </a:outerShdw>
              </a:effectLst>
              <a:uLnTx/>
              <a:uFillTx/>
              <a:latin typeface="Aharoni" panose="02010803020104030203" pitchFamily="2" charset="-79"/>
              <a:ea typeface="新細明體" panose="02020500000000000000" pitchFamily="18" charset="-120"/>
              <a:cs typeface="Aharoni" panose="02010803020104030203" pitchFamily="2" charset="-79"/>
            </a:endParaRPr>
          </a:p>
        </p:txBody>
      </p:sp>
      <p:pic>
        <p:nvPicPr>
          <p:cNvPr id="16" name="圖片 15" descr="一張含有 紅色, 畫畫, 時鐘 的圖片&#10;&#10;自動產生的描述">
            <a:extLst>
              <a:ext uri="{FF2B5EF4-FFF2-40B4-BE49-F238E27FC236}">
                <a16:creationId xmlns:a16="http://schemas.microsoft.com/office/drawing/2014/main" id="{92519096-3F1B-4C2D-A456-60F044AA9F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966" y="6269961"/>
            <a:ext cx="2209364" cy="455840"/>
          </a:xfrm>
          <a:prstGeom prst="rect">
            <a:avLst/>
          </a:prstGeom>
        </p:spPr>
      </p:pic>
      <p:sp>
        <p:nvSpPr>
          <p:cNvPr id="10" name="矩形 9">
            <a:extLst>
              <a:ext uri="{FF2B5EF4-FFF2-40B4-BE49-F238E27FC236}">
                <a16:creationId xmlns:a16="http://schemas.microsoft.com/office/drawing/2014/main" id="{ECA482B7-2743-44CF-BE97-1164B2DD0FA6}"/>
              </a:ext>
            </a:extLst>
          </p:cNvPr>
          <p:cNvSpPr/>
          <p:nvPr/>
        </p:nvSpPr>
        <p:spPr>
          <a:xfrm>
            <a:off x="3299791" y="-2795"/>
            <a:ext cx="5844209" cy="24754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chemeClr val="bg1"/>
                </a:solidFill>
              </a:ln>
              <a:solidFill>
                <a:schemeClr val="bg1"/>
              </a:solidFill>
            </a:endParaRPr>
          </a:p>
        </p:txBody>
      </p:sp>
      <p:sp>
        <p:nvSpPr>
          <p:cNvPr id="2" name="標題 1">
            <a:extLst>
              <a:ext uri="{FF2B5EF4-FFF2-40B4-BE49-F238E27FC236}">
                <a16:creationId xmlns:a16="http://schemas.microsoft.com/office/drawing/2014/main" id="{3B67A5BB-D842-418C-B9DE-70C3DE6DE844}"/>
              </a:ext>
            </a:extLst>
          </p:cNvPr>
          <p:cNvSpPr>
            <a:spLocks noGrp="1"/>
          </p:cNvSpPr>
          <p:nvPr>
            <p:ph type="ctrTitle"/>
          </p:nvPr>
        </p:nvSpPr>
        <p:spPr>
          <a:xfrm>
            <a:off x="189651" y="257340"/>
            <a:ext cx="7106613" cy="1244594"/>
          </a:xfrm>
        </p:spPr>
        <p:txBody>
          <a:bodyPr vert="horz" lIns="91440" tIns="45720" rIns="91440" bIns="45720" rtlCol="0" anchor="ctr">
            <a:noAutofit/>
          </a:bodyPr>
          <a:lstStyle/>
          <a:p>
            <a:pPr>
              <a:lnSpc>
                <a:spcPct val="125000"/>
              </a:lnSpc>
            </a:pPr>
            <a:r>
              <a:rPr lang="en-US" altLang="zh-TW" sz="54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54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國際健康綠色饗宴</a:t>
            </a:r>
          </a:p>
        </p:txBody>
      </p:sp>
      <p:pic>
        <p:nvPicPr>
          <p:cNvPr id="9" name="圖片 8">
            <a:extLst>
              <a:ext uri="{FF2B5EF4-FFF2-40B4-BE49-F238E27FC236}">
                <a16:creationId xmlns:a16="http://schemas.microsoft.com/office/drawing/2014/main" id="{092AEC0C-CBC6-4A63-87FC-8D392A4490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0436" y="235338"/>
            <a:ext cx="1245558" cy="1229382"/>
          </a:xfrm>
          <a:prstGeom prst="rect">
            <a:avLst/>
          </a:prstGeom>
        </p:spPr>
      </p:pic>
      <p:sp>
        <p:nvSpPr>
          <p:cNvPr id="3" name="副標題 2">
            <a:extLst>
              <a:ext uri="{FF2B5EF4-FFF2-40B4-BE49-F238E27FC236}">
                <a16:creationId xmlns:a16="http://schemas.microsoft.com/office/drawing/2014/main" id="{221E9F34-BED5-4B93-A32F-522ACAE5A1C6}"/>
              </a:ext>
            </a:extLst>
          </p:cNvPr>
          <p:cNvSpPr>
            <a:spLocks noGrp="1"/>
          </p:cNvSpPr>
          <p:nvPr>
            <p:ph type="subTitle" idx="1"/>
          </p:nvPr>
        </p:nvSpPr>
        <p:spPr>
          <a:xfrm>
            <a:off x="366723" y="1568896"/>
            <a:ext cx="5034882" cy="4844181"/>
          </a:xfrm>
        </p:spPr>
        <p:txBody>
          <a:bodyPr vert="horz" lIns="91440" tIns="45720" rIns="91440" bIns="45720" rtlCol="0" anchor="ctr">
            <a:normAutofit fontScale="62500" lnSpcReduction="20000"/>
          </a:bodyPr>
          <a:lstStyle/>
          <a:p>
            <a:pPr indent="-228600" algn="l">
              <a:buFont typeface="Arial" panose="020B0604020202020204" pitchFamily="34" charset="0"/>
              <a:buChar char="•"/>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活動時間：</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indent="-228600" algn="l">
              <a:buFont typeface="Arial" panose="020B0604020202020204" pitchFamily="34" charset="0"/>
              <a:buChar char="•"/>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主辦單位：</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tabLst>
                <a:tab pos="268288" algn="l"/>
              </a:tabLst>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臺灣創意經濟產業發展協進會、中華國際會議展覽協會</a:t>
            </a:r>
          </a:p>
          <a:p>
            <a:pPr indent="-228600" algn="l">
              <a:buFont typeface="Arial" panose="020B0604020202020204" pitchFamily="34" charset="0"/>
              <a:buChar char="•"/>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協辦單位：</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無添加發展促進協進會、台灣食品保護協會、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台灣營養基金會、財團法人健康永續教育基金會、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中華民國歷屆十大傑出女青年協會、國際扶輪</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3481.3523</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地區、</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腦血管疾病防治基金會</a:t>
            </a:r>
            <a:r>
              <a:rPr lang="zh-CN"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B</a:t>
            </a:r>
            <a:r>
              <a:rPr lang="zh-CN" altLang="en-US" sz="2000" dirty="0">
                <a:latin typeface="Times New Roman" panose="02020603050405020304" pitchFamily="18" charset="0"/>
                <a:ea typeface="標楷體" panose="03000509000000000000" pitchFamily="65" charset="-120"/>
                <a:cs typeface="Times New Roman" panose="02020603050405020304" pitchFamily="18" charset="0"/>
              </a:rPr>
              <a:t>型企業協會</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財團法人台灣綠色食品暨生態農業發展基金會、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墨西哥商務簽證文件暨文化辦事處、</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南非聯絡辦事處、中華工商婦女企管協會總會、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台灣濕地學會、弘道老人福利基金會、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馬來西亞友誼及貿易中心</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駐華商務處</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台灣優良食品發展協會、台灣保健食品學會、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社團法人台灣連鎖加盟促進協會、</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駐台北土耳其貿易辦事處</a:t>
            </a:r>
          </a:p>
          <a:p>
            <a:pPr indent="-228600" algn="l">
              <a:buFont typeface="Arial" panose="020B0604020202020204" pitchFamily="34" charset="0"/>
              <a:buChar char="•"/>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指導單位：</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經濟部國貿局、臺北市政府觀光傳播局</a:t>
            </a:r>
          </a:p>
        </p:txBody>
      </p:sp>
    </p:spTree>
    <p:extLst>
      <p:ext uri="{BB962C8B-B14F-4D97-AF65-F5344CB8AC3E}">
        <p14:creationId xmlns:p14="http://schemas.microsoft.com/office/powerpoint/2010/main" val="242144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7407D3-CAE9-4E41-8FC9-BD70AA14E281}"/>
              </a:ext>
            </a:extLst>
          </p:cNvPr>
          <p:cNvSpPr>
            <a:spLocks noGrp="1"/>
          </p:cNvSpPr>
          <p:nvPr>
            <p:ph type="title"/>
          </p:nvPr>
        </p:nvSpPr>
        <p:spPr>
          <a:xfrm>
            <a:off x="628650" y="365126"/>
            <a:ext cx="7886700" cy="944839"/>
          </a:xfrm>
        </p:spPr>
        <p:txBody>
          <a:bodyPr>
            <a:normAutofit/>
          </a:bodyPr>
          <a:lstStyle/>
          <a:p>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場地規劃</a:t>
            </a:r>
            <a:r>
              <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花海廣場</a:t>
            </a:r>
          </a:p>
        </p:txBody>
      </p:sp>
      <p:pic>
        <p:nvPicPr>
          <p:cNvPr id="7" name="圖片 6">
            <a:extLst>
              <a:ext uri="{FF2B5EF4-FFF2-40B4-BE49-F238E27FC236}">
                <a16:creationId xmlns:a16="http://schemas.microsoft.com/office/drawing/2014/main" id="{4B8831EC-099B-4CB9-BA52-8D6043CC3810}"/>
              </a:ext>
            </a:extLst>
          </p:cNvPr>
          <p:cNvPicPr>
            <a:picLocks noChangeAspect="1"/>
          </p:cNvPicPr>
          <p:nvPr/>
        </p:nvPicPr>
        <p:blipFill>
          <a:blip r:embed="rId2">
            <a:alphaModFix amt="85000"/>
          </a:blip>
          <a:stretch>
            <a:fillRect/>
          </a:stretch>
        </p:blipFill>
        <p:spPr>
          <a:xfrm>
            <a:off x="26711" y="6243956"/>
            <a:ext cx="9144000" cy="638889"/>
          </a:xfrm>
          <a:prstGeom prst="rect">
            <a:avLst/>
          </a:prstGeom>
        </p:spPr>
      </p:pic>
      <p:pic>
        <p:nvPicPr>
          <p:cNvPr id="9" name="圖片 8">
            <a:extLst>
              <a:ext uri="{FF2B5EF4-FFF2-40B4-BE49-F238E27FC236}">
                <a16:creationId xmlns:a16="http://schemas.microsoft.com/office/drawing/2014/main" id="{C7AAD5BF-E021-4E3D-B3B5-2054B04B0095}"/>
              </a:ext>
            </a:extLst>
          </p:cNvPr>
          <p:cNvPicPr/>
          <p:nvPr/>
        </p:nvPicPr>
        <p:blipFill>
          <a:blip r:embed="rId3"/>
          <a:stretch>
            <a:fillRect/>
          </a:stretch>
        </p:blipFill>
        <p:spPr>
          <a:xfrm>
            <a:off x="3794276" y="2114601"/>
            <a:ext cx="5136937" cy="3433434"/>
          </a:xfrm>
          <a:prstGeom prst="rect">
            <a:avLst/>
          </a:prstGeom>
          <a:solidFill>
            <a:srgbClr val="FF0000"/>
          </a:solidFill>
          <a:ln>
            <a:solidFill>
              <a:schemeClr val="tx1"/>
            </a:solidFill>
          </a:ln>
        </p:spPr>
      </p:pic>
      <p:cxnSp>
        <p:nvCxnSpPr>
          <p:cNvPr id="4" name="直線接點 3">
            <a:extLst>
              <a:ext uri="{FF2B5EF4-FFF2-40B4-BE49-F238E27FC236}">
                <a16:creationId xmlns:a16="http://schemas.microsoft.com/office/drawing/2014/main" id="{BE458377-131E-4956-AD65-5B8D90CE4393}"/>
              </a:ext>
            </a:extLst>
          </p:cNvPr>
          <p:cNvCxnSpPr/>
          <p:nvPr/>
        </p:nvCxnSpPr>
        <p:spPr>
          <a:xfrm>
            <a:off x="628650" y="1232452"/>
            <a:ext cx="6050446" cy="0"/>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11" name="矩形 10">
            <a:extLst>
              <a:ext uri="{FF2B5EF4-FFF2-40B4-BE49-F238E27FC236}">
                <a16:creationId xmlns:a16="http://schemas.microsoft.com/office/drawing/2014/main" id="{97F4ACB1-8193-4CE4-A7CD-29FF96A9D20E}"/>
              </a:ext>
            </a:extLst>
          </p:cNvPr>
          <p:cNvSpPr/>
          <p:nvPr/>
        </p:nvSpPr>
        <p:spPr>
          <a:xfrm>
            <a:off x="5139740" y="4486219"/>
            <a:ext cx="1259156" cy="291521"/>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841240B9-DA6B-43A7-A6F9-94493519CEE8}"/>
              </a:ext>
            </a:extLst>
          </p:cNvPr>
          <p:cNvSpPr/>
          <p:nvPr/>
        </p:nvSpPr>
        <p:spPr>
          <a:xfrm>
            <a:off x="5783581" y="4486219"/>
            <a:ext cx="609600" cy="280091"/>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4" descr="花海廣場實景圖">
            <a:extLst>
              <a:ext uri="{FF2B5EF4-FFF2-40B4-BE49-F238E27FC236}">
                <a16:creationId xmlns:a16="http://schemas.microsoft.com/office/drawing/2014/main" id="{5527244E-D9B1-4602-8165-FCB82FC52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442" y="365126"/>
            <a:ext cx="3668949" cy="1564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文字方塊 5">
            <a:extLst>
              <a:ext uri="{FF2B5EF4-FFF2-40B4-BE49-F238E27FC236}">
                <a16:creationId xmlns:a16="http://schemas.microsoft.com/office/drawing/2014/main" id="{8BECD198-3D25-4B35-0F6D-7033B0355282}"/>
              </a:ext>
            </a:extLst>
          </p:cNvPr>
          <p:cNvSpPr txBox="1"/>
          <p:nvPr/>
        </p:nvSpPr>
        <p:spPr>
          <a:xfrm>
            <a:off x="368240" y="1591429"/>
            <a:ext cx="3285633" cy="4192943"/>
          </a:xfrm>
          <a:prstGeom prst="rect">
            <a:avLst/>
          </a:prstGeom>
          <a:noFill/>
        </p:spPr>
        <p:txBody>
          <a:bodyPr wrap="square" rtlCol="0">
            <a:spAutoFit/>
          </a:bodyPr>
          <a:lstStyle/>
          <a:p>
            <a:pPr marL="269875" indent="-249238">
              <a:lnSpc>
                <a:spcPct val="150000"/>
              </a:lnSpc>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舞台區將規劃開幕活動、廚藝比賽及料理工作坊。</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50000"/>
              </a:lnSpc>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市集攤位擺設超過</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50000"/>
              </a:lnSpc>
              <a:buFont typeface="Arial" panose="020B0604020202020204" pitchFamily="34" charset="0"/>
              <a:buChar char="•"/>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民眾可</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以</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邊聽演講邊野餐的方式，寓教於樂</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同樂</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並</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學習如何吃得安全更健康！</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50000"/>
              </a:lnSpc>
              <a:buFont typeface="Arial" panose="020B0604020202020204" pitchFamily="34" charset="0"/>
              <a:buChar char="•"/>
            </a:pP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具花博統計，周末單日約</a:t>
            </a: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50,000~100,000</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人次造訪。</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2FC3F642-6BE4-35A5-83F3-649E4D97B21E}"/>
              </a:ext>
            </a:extLst>
          </p:cNvPr>
          <p:cNvSpPr/>
          <p:nvPr/>
        </p:nvSpPr>
        <p:spPr>
          <a:xfrm>
            <a:off x="7117080" y="4099560"/>
            <a:ext cx="736600" cy="1981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直線接點 5">
            <a:extLst>
              <a:ext uri="{FF2B5EF4-FFF2-40B4-BE49-F238E27FC236}">
                <a16:creationId xmlns:a16="http://schemas.microsoft.com/office/drawing/2014/main" id="{CC93DC05-D15A-5441-A9BD-CEFD5AD8B571}"/>
              </a:ext>
            </a:extLst>
          </p:cNvPr>
          <p:cNvCxnSpPr/>
          <p:nvPr/>
        </p:nvCxnSpPr>
        <p:spPr>
          <a:xfrm>
            <a:off x="7696200" y="4714240"/>
            <a:ext cx="35560" cy="8326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90D6F66E-6EE1-7E28-02D0-CB10C1BB3E80}"/>
              </a:ext>
            </a:extLst>
          </p:cNvPr>
          <p:cNvCxnSpPr>
            <a:cxnSpLocks/>
          </p:cNvCxnSpPr>
          <p:nvPr/>
        </p:nvCxnSpPr>
        <p:spPr>
          <a:xfrm flipH="1">
            <a:off x="8026400" y="4714240"/>
            <a:ext cx="198120" cy="8326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A69BAAE4-3447-A347-7B83-59E689C7FC56}"/>
              </a:ext>
            </a:extLst>
          </p:cNvPr>
          <p:cNvCxnSpPr>
            <a:cxnSpLocks/>
          </p:cNvCxnSpPr>
          <p:nvPr/>
        </p:nvCxnSpPr>
        <p:spPr>
          <a:xfrm flipH="1">
            <a:off x="7696200" y="4714201"/>
            <a:ext cx="528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171B03C0-2A57-B8BF-2A8E-FD4334116CAA}"/>
              </a:ext>
            </a:extLst>
          </p:cNvPr>
          <p:cNvCxnSpPr>
            <a:cxnSpLocks/>
          </p:cNvCxnSpPr>
          <p:nvPr/>
        </p:nvCxnSpPr>
        <p:spPr>
          <a:xfrm flipH="1">
            <a:off x="7713980" y="5546884"/>
            <a:ext cx="3124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38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7407D3-CAE9-4E41-8FC9-BD70AA14E281}"/>
              </a:ext>
            </a:extLst>
          </p:cNvPr>
          <p:cNvSpPr>
            <a:spLocks noGrp="1"/>
          </p:cNvSpPr>
          <p:nvPr>
            <p:ph type="title"/>
          </p:nvPr>
        </p:nvSpPr>
        <p:spPr>
          <a:xfrm>
            <a:off x="535344" y="320131"/>
            <a:ext cx="7886700" cy="894507"/>
          </a:xfrm>
        </p:spPr>
        <p:txBody>
          <a:bodyPr/>
          <a:lstStyle/>
          <a:p>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園遊會攤位規劃</a:t>
            </a:r>
            <a:r>
              <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花海廣場</a:t>
            </a:r>
          </a:p>
        </p:txBody>
      </p:sp>
      <p:pic>
        <p:nvPicPr>
          <p:cNvPr id="7" name="圖片 6">
            <a:extLst>
              <a:ext uri="{FF2B5EF4-FFF2-40B4-BE49-F238E27FC236}">
                <a16:creationId xmlns:a16="http://schemas.microsoft.com/office/drawing/2014/main" id="{4B8831EC-099B-4CB9-BA52-8D6043CC3810}"/>
              </a:ext>
            </a:extLst>
          </p:cNvPr>
          <p:cNvPicPr>
            <a:picLocks noChangeAspect="1"/>
          </p:cNvPicPr>
          <p:nvPr/>
        </p:nvPicPr>
        <p:blipFill>
          <a:blip r:embed="rId2">
            <a:alphaModFix amt="85000"/>
          </a:blip>
          <a:stretch>
            <a:fillRect/>
          </a:stretch>
        </p:blipFill>
        <p:spPr>
          <a:xfrm>
            <a:off x="26711" y="6243956"/>
            <a:ext cx="9144000" cy="638889"/>
          </a:xfrm>
          <a:prstGeom prst="rect">
            <a:avLst/>
          </a:prstGeom>
        </p:spPr>
      </p:pic>
      <p:cxnSp>
        <p:nvCxnSpPr>
          <p:cNvPr id="5" name="直線接點 4">
            <a:extLst>
              <a:ext uri="{FF2B5EF4-FFF2-40B4-BE49-F238E27FC236}">
                <a16:creationId xmlns:a16="http://schemas.microsoft.com/office/drawing/2014/main" id="{1B0D81E7-489D-4189-951F-B1EF8EBCF665}"/>
              </a:ext>
            </a:extLst>
          </p:cNvPr>
          <p:cNvCxnSpPr>
            <a:cxnSpLocks/>
          </p:cNvCxnSpPr>
          <p:nvPr/>
        </p:nvCxnSpPr>
        <p:spPr>
          <a:xfrm>
            <a:off x="665972" y="1092493"/>
            <a:ext cx="5774585" cy="0"/>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4" name="矩形 3">
            <a:extLst>
              <a:ext uri="{FF2B5EF4-FFF2-40B4-BE49-F238E27FC236}">
                <a16:creationId xmlns:a16="http://schemas.microsoft.com/office/drawing/2014/main" id="{FF0B98C2-B6F2-4CB1-9549-9A5E9FEB7B16}"/>
              </a:ext>
            </a:extLst>
          </p:cNvPr>
          <p:cNvSpPr/>
          <p:nvPr/>
        </p:nvSpPr>
        <p:spPr>
          <a:xfrm>
            <a:off x="5353050" y="3471863"/>
            <a:ext cx="533400" cy="290512"/>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2BFAAEAA-1373-0E4B-8C22-DF99A2427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4052"/>
            <a:ext cx="9144000" cy="3489896"/>
          </a:xfrm>
          <a:prstGeom prst="rect">
            <a:avLst/>
          </a:prstGeom>
        </p:spPr>
      </p:pic>
      <p:sp>
        <p:nvSpPr>
          <p:cNvPr id="6" name="矩形 5">
            <a:extLst>
              <a:ext uri="{FF2B5EF4-FFF2-40B4-BE49-F238E27FC236}">
                <a16:creationId xmlns:a16="http://schemas.microsoft.com/office/drawing/2014/main" id="{6412EA38-4484-D090-AD3F-DB931BC11679}"/>
              </a:ext>
            </a:extLst>
          </p:cNvPr>
          <p:cNvSpPr/>
          <p:nvPr/>
        </p:nvSpPr>
        <p:spPr>
          <a:xfrm>
            <a:off x="3941685" y="1684052"/>
            <a:ext cx="1411365" cy="60059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5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cooked Review | GodisaGeek.com">
            <a:extLst>
              <a:ext uri="{FF2B5EF4-FFF2-40B4-BE49-F238E27FC236}">
                <a16:creationId xmlns:a16="http://schemas.microsoft.com/office/drawing/2014/main" id="{9493C3D4-56FC-4299-93D8-72AE8B709E34}"/>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0" y="0"/>
            <a:ext cx="9144000" cy="624395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B9E35BF-8D1B-4516-9EB2-8D0B5C2733CC}"/>
              </a:ext>
            </a:extLst>
          </p:cNvPr>
          <p:cNvSpPr>
            <a:spLocks noGrp="1"/>
          </p:cNvSpPr>
          <p:nvPr>
            <p:ph type="title"/>
          </p:nvPr>
        </p:nvSpPr>
        <p:spPr>
          <a:xfrm>
            <a:off x="665972" y="228029"/>
            <a:ext cx="7886700" cy="911122"/>
          </a:xfrm>
        </p:spPr>
        <p:txBody>
          <a:bodyPr>
            <a:normAutofit/>
          </a:bodyPr>
          <a:lstStyle/>
          <a:p>
            <a:r>
              <a:rPr lang="zh-TW" altLang="en-US" sz="4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活動精彩亮點</a:t>
            </a:r>
          </a:p>
        </p:txBody>
      </p:sp>
      <p:pic>
        <p:nvPicPr>
          <p:cNvPr id="5" name="圖片 4">
            <a:extLst>
              <a:ext uri="{FF2B5EF4-FFF2-40B4-BE49-F238E27FC236}">
                <a16:creationId xmlns:a16="http://schemas.microsoft.com/office/drawing/2014/main" id="{221F5004-1ABC-4640-8A35-3AB2CBBF1F75}"/>
              </a:ext>
            </a:extLst>
          </p:cNvPr>
          <p:cNvPicPr>
            <a:picLocks noChangeAspect="1"/>
          </p:cNvPicPr>
          <p:nvPr/>
        </p:nvPicPr>
        <p:blipFill>
          <a:blip r:embed="rId3">
            <a:alphaModFix amt="85000"/>
          </a:blip>
          <a:stretch>
            <a:fillRect/>
          </a:stretch>
        </p:blipFill>
        <p:spPr>
          <a:xfrm>
            <a:off x="26711" y="6243956"/>
            <a:ext cx="9144000" cy="638889"/>
          </a:xfrm>
          <a:prstGeom prst="rect">
            <a:avLst/>
          </a:prstGeom>
        </p:spPr>
      </p:pic>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a:off x="665972" y="1062013"/>
            <a:ext cx="4032000" cy="0"/>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9" name="文字方塊 8">
            <a:extLst>
              <a:ext uri="{FF2B5EF4-FFF2-40B4-BE49-F238E27FC236}">
                <a16:creationId xmlns:a16="http://schemas.microsoft.com/office/drawing/2014/main" id="{E0755BA8-874D-4F6E-8C70-1AFEE34BCBF5}"/>
              </a:ext>
            </a:extLst>
          </p:cNvPr>
          <p:cNvSpPr txBox="1"/>
          <p:nvPr/>
        </p:nvSpPr>
        <p:spPr>
          <a:xfrm>
            <a:off x="639261" y="922448"/>
            <a:ext cx="7752471" cy="5116272"/>
          </a:xfrm>
          <a:prstGeom prst="rect">
            <a:avLst/>
          </a:prstGeom>
          <a:noFill/>
        </p:spPr>
        <p:txBody>
          <a:bodyPr wrap="square" rtlCol="0">
            <a:spAutoFit/>
          </a:bodyPr>
          <a:lstStyle/>
          <a:p>
            <a:pPr marL="269875" indent="-249238">
              <a:lnSpc>
                <a:spcPct val="150000"/>
              </a:lnSpc>
              <a:buFont typeface="Arial" panose="020B0604020202020204" pitchFamily="34" charset="0"/>
              <a:buChar char="•"/>
            </a:pPr>
            <a:r>
              <a:rPr lang="en-US" altLang="zh-TW" sz="2000" b="1" u="sng" dirty="0">
                <a:latin typeface="Times New Roman" panose="02020603050405020304" pitchFamily="18" charset="0"/>
                <a:ea typeface="標楷體" panose="03000509000000000000" pitchFamily="65" charset="-120"/>
                <a:cs typeface="Times New Roman" panose="02020603050405020304" pitchFamily="18" charset="0"/>
              </a:rPr>
              <a:t>Green Party</a:t>
            </a:r>
            <a:r>
              <a:rPr lang="zh-TW" altLang="en-US" sz="2000" b="1" u="sng" dirty="0">
                <a:latin typeface="Times New Roman" panose="02020603050405020304" pitchFamily="18" charset="0"/>
                <a:ea typeface="標楷體" panose="03000509000000000000" pitchFamily="65" charset="-120"/>
                <a:cs typeface="Times New Roman" panose="02020603050405020304" pitchFamily="18" charset="0"/>
              </a:rPr>
              <a:t> 健康無負擔料理比賽</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企劃徵選活動</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50000"/>
              </a:lnSpc>
              <a:buFont typeface="Arial" panose="020B0604020202020204" pitchFamily="34" charset="0"/>
              <a:buChar char="•"/>
            </a:pPr>
            <a:r>
              <a:rPr lang="en-US" altLang="zh-TW" sz="2000" b="1" u="sng" dirty="0">
                <a:latin typeface="Times New Roman" panose="02020603050405020304" pitchFamily="18" charset="0"/>
                <a:ea typeface="標楷體" panose="03000509000000000000" pitchFamily="65" charset="-120"/>
                <a:cs typeface="Times New Roman" panose="02020603050405020304" pitchFamily="18" charset="0"/>
              </a:rPr>
              <a:t>Green Party</a:t>
            </a:r>
            <a:r>
              <a:rPr lang="zh-TW" altLang="en-US" sz="2000" b="1" u="sng" dirty="0">
                <a:latin typeface="Times New Roman" panose="02020603050405020304" pitchFamily="18" charset="0"/>
                <a:ea typeface="標楷體" panose="03000509000000000000" pitchFamily="65" charset="-120"/>
                <a:cs typeface="Times New Roman" panose="02020603050405020304" pitchFamily="18" charset="0"/>
              </a:rPr>
              <a:t> 綠色饗宴</a:t>
            </a:r>
            <a:endParaRPr lang="en-US" altLang="zh-TW" sz="2000" b="1" u="sng"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舞台區活動：</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開幕典禮、網紅廚師</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PK</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賽、摸彩活動</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健康無負擔料理決賽</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&amp;</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頒獎典禮</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工作坊：</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現場料理示範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邀請純素自然食美女主廚及美女私廚</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50000"/>
              </a:lnSpc>
              <a:buFont typeface="Arial" panose="020B0604020202020204" pitchFamily="34" charset="0"/>
              <a:buChar char="•"/>
            </a:pPr>
            <a:r>
              <a:rPr lang="zh-TW" altLang="en-US" sz="2000" b="1" u="sng" dirty="0">
                <a:latin typeface="Times New Roman" panose="02020603050405020304" pitchFamily="18" charset="0"/>
                <a:ea typeface="標楷體" panose="03000509000000000000" pitchFamily="65" charset="-120"/>
                <a:cs typeface="Times New Roman" panose="02020603050405020304" pitchFamily="18" charset="0"/>
              </a:rPr>
              <a:t>專題演講 </a:t>
            </a:r>
            <a:endParaRPr lang="en-US" altLang="zh-TW" sz="2000" b="1" u="sng"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防毒專家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譚敦慈女士、</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無添加發展促進會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陳若淮總經理、</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財團法人健康永續教育基金會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邱淑</a:t>
            </a:r>
            <a:r>
              <a:rPr lang="zh-CN" altLang="en-US" sz="2000" dirty="0">
                <a:latin typeface="Times New Roman" panose="02020603050405020304" pitchFamily="18" charset="0"/>
                <a:ea typeface="標楷體" panose="03000509000000000000" pitchFamily="65" charset="-120"/>
                <a:cs typeface="Times New Roman" panose="02020603050405020304" pitchFamily="18" charset="0"/>
              </a:rPr>
              <a:t>媞</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董事長、</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0637">
              <a:lnSpc>
                <a:spcPct val="150000"/>
              </a:lnSpc>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腦血管疾病防治基金會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高明見 董事長</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7502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21F5004-1ABC-4640-8A35-3AB2CBBF1F75}"/>
              </a:ext>
            </a:extLst>
          </p:cNvPr>
          <p:cNvPicPr>
            <a:picLocks noChangeAspect="1"/>
          </p:cNvPicPr>
          <p:nvPr/>
        </p:nvPicPr>
        <p:blipFill>
          <a:blip r:embed="rId2">
            <a:alphaModFix amt="85000"/>
          </a:blip>
          <a:stretch>
            <a:fillRect/>
          </a:stretch>
        </p:blipFill>
        <p:spPr>
          <a:xfrm>
            <a:off x="26711" y="6243956"/>
            <a:ext cx="9144000" cy="638889"/>
          </a:xfrm>
          <a:prstGeom prst="rect">
            <a:avLst/>
          </a:prstGeom>
        </p:spPr>
      </p:pic>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a:off x="665972" y="1071741"/>
            <a:ext cx="7272000" cy="0"/>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graphicFrame>
        <p:nvGraphicFramePr>
          <p:cNvPr id="3" name="表格 3">
            <a:extLst>
              <a:ext uri="{FF2B5EF4-FFF2-40B4-BE49-F238E27FC236}">
                <a16:creationId xmlns:a16="http://schemas.microsoft.com/office/drawing/2014/main" id="{45584CB9-3281-41FF-B213-B089BA664ABC}"/>
              </a:ext>
            </a:extLst>
          </p:cNvPr>
          <p:cNvGraphicFramePr>
            <a:graphicFrameLocks noGrp="1"/>
          </p:cNvGraphicFramePr>
          <p:nvPr>
            <p:extLst>
              <p:ext uri="{D42A27DB-BD31-4B8C-83A1-F6EECF244321}">
                <p14:modId xmlns:p14="http://schemas.microsoft.com/office/powerpoint/2010/main" val="2863224715"/>
              </p:ext>
            </p:extLst>
          </p:nvPr>
        </p:nvGraphicFramePr>
        <p:xfrm>
          <a:off x="591328" y="1605032"/>
          <a:ext cx="3937793" cy="4134949"/>
        </p:xfrm>
        <a:graphic>
          <a:graphicData uri="http://schemas.openxmlformats.org/drawingml/2006/table">
            <a:tbl>
              <a:tblPr firstRow="1" bandRow="1">
                <a:tableStyleId>{93296810-A885-4BE3-A3E7-6D5BEEA58F35}</a:tableStyleId>
              </a:tblPr>
              <a:tblGrid>
                <a:gridCol w="1211580">
                  <a:extLst>
                    <a:ext uri="{9D8B030D-6E8A-4147-A177-3AD203B41FA5}">
                      <a16:colId xmlns:a16="http://schemas.microsoft.com/office/drawing/2014/main" val="1050582113"/>
                    </a:ext>
                  </a:extLst>
                </a:gridCol>
                <a:gridCol w="2726213">
                  <a:extLst>
                    <a:ext uri="{9D8B030D-6E8A-4147-A177-3AD203B41FA5}">
                      <a16:colId xmlns:a16="http://schemas.microsoft.com/office/drawing/2014/main" val="2294438960"/>
                    </a:ext>
                  </a:extLst>
                </a:gridCol>
              </a:tblGrid>
              <a:tr h="546639">
                <a:tc>
                  <a:txBody>
                    <a:bodyPr/>
                    <a:lstStyle/>
                    <a:p>
                      <a:pPr algn="ctr"/>
                      <a:r>
                        <a:rPr lang="en-US" altLang="zh-TW" sz="1800" dirty="0">
                          <a:latin typeface="+mn-lt"/>
                          <a:ea typeface="+mj-ea"/>
                        </a:rPr>
                        <a:t>10</a:t>
                      </a:r>
                      <a:r>
                        <a:rPr lang="zh-TW" altLang="en-US" sz="1800" dirty="0">
                          <a:latin typeface="+mn-lt"/>
                          <a:ea typeface="+mj-ea"/>
                        </a:rPr>
                        <a:t>月</a:t>
                      </a:r>
                      <a:r>
                        <a:rPr lang="en-US" altLang="zh-TW" sz="1800" dirty="0">
                          <a:latin typeface="+mn-lt"/>
                          <a:ea typeface="+mj-ea"/>
                        </a:rPr>
                        <a:t>8</a:t>
                      </a:r>
                      <a:r>
                        <a:rPr lang="zh-TW" altLang="en-US" sz="1800" dirty="0">
                          <a:latin typeface="+mn-lt"/>
                          <a:ea typeface="+mj-ea"/>
                        </a:rPr>
                        <a:t>日</a:t>
                      </a:r>
                    </a:p>
                  </a:txBody>
                  <a:tcPr anchor="ctr"/>
                </a:tc>
                <a:tc>
                  <a:txBody>
                    <a:bodyPr/>
                    <a:lstStyle/>
                    <a:p>
                      <a:pPr algn="ctr"/>
                      <a:r>
                        <a:rPr lang="zh-TW" altLang="en-US" sz="1800" dirty="0">
                          <a:latin typeface="+mn-lt"/>
                          <a:ea typeface="+mj-ea"/>
                        </a:rPr>
                        <a:t>項  目</a:t>
                      </a:r>
                    </a:p>
                  </a:txBody>
                  <a:tcPr anchor="ctr"/>
                </a:tc>
                <a:extLst>
                  <a:ext uri="{0D108BD9-81ED-4DB2-BD59-A6C34878D82A}">
                    <a16:rowId xmlns:a16="http://schemas.microsoft.com/office/drawing/2014/main" val="1023584929"/>
                  </a:ext>
                </a:extLst>
              </a:tr>
              <a:tr h="443733">
                <a:tc rowSpan="4">
                  <a:txBody>
                    <a:bodyPr/>
                    <a:lstStyle/>
                    <a:p>
                      <a:pPr algn="ctr"/>
                      <a:r>
                        <a:rPr lang="en-US" altLang="zh-TW" sz="1400" kern="1200" dirty="0">
                          <a:solidFill>
                            <a:schemeClr val="dk1"/>
                          </a:solidFill>
                          <a:latin typeface="+mn-lt"/>
                          <a:ea typeface="+mj-ea"/>
                          <a:cs typeface="+mn-cs"/>
                        </a:rPr>
                        <a:t>10:00-10:30</a:t>
                      </a:r>
                      <a:endParaRPr lang="zh-TW" altLang="en-US" sz="1400" kern="1200" dirty="0">
                        <a:solidFill>
                          <a:schemeClr val="dk1"/>
                        </a:solidFill>
                        <a:latin typeface="+mn-lt"/>
                        <a:ea typeface="+mj-ea"/>
                        <a:cs typeface="+mn-cs"/>
                      </a:endParaRPr>
                    </a:p>
                  </a:txBody>
                  <a:tcPr anchor="ctr">
                    <a:solidFill>
                      <a:schemeClr val="accent6">
                        <a:lumMod val="40000"/>
                        <a:lumOff val="60000"/>
                      </a:schemeClr>
                    </a:solidFill>
                  </a:tcPr>
                </a:tc>
                <a:tc>
                  <a:txBody>
                    <a:bodyPr/>
                    <a:lstStyle/>
                    <a:p>
                      <a:pPr algn="ctr"/>
                      <a:r>
                        <a:rPr lang="zh-TW" altLang="en-US" sz="1800" dirty="0">
                          <a:latin typeface="+mn-lt"/>
                          <a:ea typeface="+mj-ea"/>
                        </a:rPr>
                        <a:t>活動開幕典禮</a:t>
                      </a:r>
                    </a:p>
                  </a:txBody>
                  <a:tcPr anchor="ctr">
                    <a:solidFill>
                      <a:schemeClr val="accent6">
                        <a:lumMod val="20000"/>
                        <a:lumOff val="80000"/>
                      </a:schemeClr>
                    </a:solidFill>
                  </a:tcPr>
                </a:tc>
                <a:extLst>
                  <a:ext uri="{0D108BD9-81ED-4DB2-BD59-A6C34878D82A}">
                    <a16:rowId xmlns:a16="http://schemas.microsoft.com/office/drawing/2014/main" val="277916507"/>
                  </a:ext>
                </a:extLst>
              </a:tr>
              <a:tr h="443733">
                <a:tc v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a:latin typeface="+mn-lt"/>
                          <a:ea typeface="+mj-ea"/>
                        </a:rPr>
                        <a:t>開場表演  </a:t>
                      </a:r>
                      <a:r>
                        <a:rPr lang="en-US" altLang="zh-TW" sz="1800" dirty="0">
                          <a:latin typeface="+mn-lt"/>
                          <a:ea typeface="+mj-ea"/>
                        </a:rPr>
                        <a:t>-</a:t>
                      </a:r>
                      <a:r>
                        <a:rPr lang="zh-TW" altLang="en-US" sz="1800" dirty="0">
                          <a:latin typeface="+mn-lt"/>
                          <a:ea typeface="+mj-ea"/>
                        </a:rPr>
                        <a:t> 墨西哥舞蹈</a:t>
                      </a:r>
                    </a:p>
                  </a:txBody>
                  <a:tcPr anchor="ctr">
                    <a:solidFill>
                      <a:schemeClr val="accent6">
                        <a:lumMod val="40000"/>
                        <a:lumOff val="60000"/>
                      </a:schemeClr>
                    </a:solidFill>
                  </a:tcPr>
                </a:tc>
                <a:extLst>
                  <a:ext uri="{0D108BD9-81ED-4DB2-BD59-A6C34878D82A}">
                    <a16:rowId xmlns:a16="http://schemas.microsoft.com/office/drawing/2014/main" val="3990159996"/>
                  </a:ext>
                </a:extLst>
              </a:tr>
              <a:tr h="443733">
                <a:tc v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mn-lt"/>
                          <a:ea typeface="+mj-ea"/>
                        </a:rPr>
                        <a:t>貴賓致詞</a:t>
                      </a:r>
                    </a:p>
                  </a:txBody>
                  <a:tcPr anchor="ctr">
                    <a:solidFill>
                      <a:schemeClr val="accent6">
                        <a:lumMod val="20000"/>
                        <a:lumOff val="80000"/>
                      </a:schemeClr>
                    </a:solidFill>
                  </a:tcPr>
                </a:tc>
                <a:extLst>
                  <a:ext uri="{0D108BD9-81ED-4DB2-BD59-A6C34878D82A}">
                    <a16:rowId xmlns:a16="http://schemas.microsoft.com/office/drawing/2014/main" val="436519619"/>
                  </a:ext>
                </a:extLst>
              </a:tr>
              <a:tr h="443733">
                <a:tc v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mn-lt"/>
                          <a:ea typeface="+mj-ea"/>
                        </a:rPr>
                        <a:t>啟動儀式</a:t>
                      </a:r>
                      <a:endParaRPr lang="zh-TW" altLang="zh-TW" sz="1800" kern="100" dirty="0">
                        <a:effectLst/>
                        <a:latin typeface="+mn-lt"/>
                        <a:ea typeface="+mj-ea"/>
                      </a:endParaRPr>
                    </a:p>
                  </a:txBody>
                  <a:tcPr anchor="ctr">
                    <a:solidFill>
                      <a:schemeClr val="accent6">
                        <a:lumMod val="40000"/>
                        <a:lumOff val="60000"/>
                      </a:schemeClr>
                    </a:solidFill>
                  </a:tcPr>
                </a:tc>
                <a:extLst>
                  <a:ext uri="{0D108BD9-81ED-4DB2-BD59-A6C34878D82A}">
                    <a16:rowId xmlns:a16="http://schemas.microsoft.com/office/drawing/2014/main" val="3271138854"/>
                  </a:ext>
                </a:extLst>
              </a:tr>
              <a:tr h="443733">
                <a:tc>
                  <a:txBody>
                    <a:bodyPr/>
                    <a:lstStyle/>
                    <a:p>
                      <a:pPr algn="ctr"/>
                      <a:r>
                        <a:rPr lang="en-US" altLang="zh-TW" sz="1400" kern="1200" dirty="0">
                          <a:solidFill>
                            <a:schemeClr val="dk1"/>
                          </a:solidFill>
                          <a:latin typeface="+mn-lt"/>
                          <a:ea typeface="+mj-ea"/>
                          <a:cs typeface="+mn-cs"/>
                        </a:rPr>
                        <a:t>11:00-12:00</a:t>
                      </a:r>
                      <a:endParaRPr lang="zh-TW" altLang="en-US" sz="1400" kern="1200" dirty="0">
                        <a:solidFill>
                          <a:schemeClr val="dk1"/>
                        </a:solidFill>
                        <a:latin typeface="+mn-lt"/>
                        <a:ea typeface="+mj-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mn-lt"/>
                          <a:ea typeface="+mj-ea"/>
                        </a:rPr>
                        <a:t>墨西哥文化交流</a:t>
                      </a:r>
                      <a:endParaRPr lang="zh-TW" altLang="zh-TW" sz="1800" kern="100" dirty="0">
                        <a:effectLst/>
                        <a:latin typeface="+mn-lt"/>
                        <a:ea typeface="+mj-ea"/>
                      </a:endParaRPr>
                    </a:p>
                  </a:txBody>
                  <a:tcPr anchor="ctr">
                    <a:solidFill>
                      <a:schemeClr val="accent6">
                        <a:lumMod val="20000"/>
                        <a:lumOff val="80000"/>
                      </a:schemeClr>
                    </a:solidFill>
                  </a:tcPr>
                </a:tc>
                <a:extLst>
                  <a:ext uri="{0D108BD9-81ED-4DB2-BD59-A6C34878D82A}">
                    <a16:rowId xmlns:a16="http://schemas.microsoft.com/office/drawing/2014/main" val="727824715"/>
                  </a:ext>
                </a:extLst>
              </a:tr>
              <a:tr h="925912">
                <a:tc>
                  <a:txBody>
                    <a:bodyPr/>
                    <a:lstStyle/>
                    <a:p>
                      <a:pPr algn="ctr"/>
                      <a:r>
                        <a:rPr lang="en-US" altLang="zh-TW" sz="1400" kern="1200" dirty="0">
                          <a:solidFill>
                            <a:schemeClr val="dk1"/>
                          </a:solidFill>
                          <a:latin typeface="+mn-lt"/>
                          <a:ea typeface="+mj-ea"/>
                          <a:cs typeface="+mn-cs"/>
                        </a:rPr>
                        <a:t>14:00-15:00</a:t>
                      </a:r>
                      <a:endParaRPr lang="zh-TW" altLang="en-US" sz="1400" kern="1200" dirty="0">
                        <a:solidFill>
                          <a:schemeClr val="dk1"/>
                        </a:solidFill>
                        <a:latin typeface="+mn-lt"/>
                        <a:ea typeface="+mj-ea"/>
                        <a:cs typeface="+mn-cs"/>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mn-lt"/>
                          <a:ea typeface="+mj-ea"/>
                        </a:rPr>
                        <a:t>工作坊：</a:t>
                      </a:r>
                      <a:endParaRPr lang="en-US" altLang="zh-TW" sz="1800" dirty="0">
                        <a:latin typeface="+mn-lt"/>
                        <a:ea typeface="+mj-ea"/>
                      </a:endParaRPr>
                    </a:p>
                    <a:p>
                      <a:pPr algn="ctr"/>
                      <a:r>
                        <a:rPr lang="zh-TW" altLang="en-US" sz="1800" dirty="0">
                          <a:latin typeface="+mn-lt"/>
                          <a:ea typeface="+mj-ea"/>
                        </a:rPr>
                        <a:t>魏鑫陽</a:t>
                      </a:r>
                      <a:endParaRPr lang="en-US" altLang="zh-TW" sz="1800" dirty="0">
                        <a:latin typeface="+mn-lt"/>
                        <a:ea typeface="+mj-ea"/>
                      </a:endParaRPr>
                    </a:p>
                  </a:txBody>
                  <a:tcPr anchor="ctr">
                    <a:solidFill>
                      <a:schemeClr val="accent6">
                        <a:lumMod val="40000"/>
                        <a:lumOff val="60000"/>
                      </a:schemeClr>
                    </a:solidFill>
                  </a:tcPr>
                </a:tc>
                <a:extLst>
                  <a:ext uri="{0D108BD9-81ED-4DB2-BD59-A6C34878D82A}">
                    <a16:rowId xmlns:a16="http://schemas.microsoft.com/office/drawing/2014/main" val="2672397087"/>
                  </a:ext>
                </a:extLst>
              </a:tr>
              <a:tr h="443733">
                <a:tc>
                  <a:txBody>
                    <a:bodyPr/>
                    <a:lstStyle/>
                    <a:p>
                      <a:pPr marL="0" algn="ctr" defTabSz="914400" rtl="0" eaLnBrk="1" latinLnBrk="0" hangingPunct="1"/>
                      <a:r>
                        <a:rPr lang="en-US" altLang="zh-TW" sz="1400" kern="1200" dirty="0">
                          <a:solidFill>
                            <a:schemeClr val="dk1"/>
                          </a:solidFill>
                          <a:latin typeface="+mn-lt"/>
                          <a:ea typeface="+mj-ea"/>
                          <a:cs typeface="+mn-cs"/>
                        </a:rPr>
                        <a:t>16:00-16:30</a:t>
                      </a:r>
                      <a:endParaRPr lang="zh-TW" altLang="en-US" sz="1400" kern="1200" dirty="0">
                        <a:solidFill>
                          <a:schemeClr val="dk1"/>
                        </a:solidFill>
                        <a:latin typeface="+mn-lt"/>
                        <a:ea typeface="+mj-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mn-lt"/>
                          <a:ea typeface="+mj-ea"/>
                        </a:rPr>
                        <a:t>摸彩活動</a:t>
                      </a:r>
                      <a:endParaRPr lang="zh-TW" altLang="en-US" sz="1800" kern="100" dirty="0">
                        <a:effectLst/>
                        <a:latin typeface="+mn-lt"/>
                        <a:ea typeface="+mj-ea"/>
                      </a:endParaRPr>
                    </a:p>
                  </a:txBody>
                  <a:tcPr anchor="ctr">
                    <a:solidFill>
                      <a:schemeClr val="accent6">
                        <a:lumMod val="20000"/>
                        <a:lumOff val="80000"/>
                      </a:schemeClr>
                    </a:solidFill>
                  </a:tcPr>
                </a:tc>
                <a:extLst>
                  <a:ext uri="{0D108BD9-81ED-4DB2-BD59-A6C34878D82A}">
                    <a16:rowId xmlns:a16="http://schemas.microsoft.com/office/drawing/2014/main" val="4177332632"/>
                  </a:ext>
                </a:extLst>
              </a:tr>
            </a:tbl>
          </a:graphicData>
        </a:graphic>
      </p:graphicFrame>
      <p:graphicFrame>
        <p:nvGraphicFramePr>
          <p:cNvPr id="12" name="表格 3">
            <a:extLst>
              <a:ext uri="{FF2B5EF4-FFF2-40B4-BE49-F238E27FC236}">
                <a16:creationId xmlns:a16="http://schemas.microsoft.com/office/drawing/2014/main" id="{FCAAC594-C89A-4F27-9844-57EE861B987A}"/>
              </a:ext>
            </a:extLst>
          </p:cNvPr>
          <p:cNvGraphicFramePr>
            <a:graphicFrameLocks noGrp="1"/>
          </p:cNvGraphicFramePr>
          <p:nvPr>
            <p:extLst>
              <p:ext uri="{D42A27DB-BD31-4B8C-83A1-F6EECF244321}">
                <p14:modId xmlns:p14="http://schemas.microsoft.com/office/powerpoint/2010/main" val="446721168"/>
              </p:ext>
            </p:extLst>
          </p:nvPr>
        </p:nvGraphicFramePr>
        <p:xfrm>
          <a:off x="4786180" y="1605032"/>
          <a:ext cx="3937793" cy="3954024"/>
        </p:xfrm>
        <a:graphic>
          <a:graphicData uri="http://schemas.openxmlformats.org/drawingml/2006/table">
            <a:tbl>
              <a:tblPr firstRow="1" bandRow="1">
                <a:tableStyleId>{21E4AEA4-8DFA-4A89-87EB-49C32662AFE0}</a:tableStyleId>
              </a:tblPr>
              <a:tblGrid>
                <a:gridCol w="1219718">
                  <a:extLst>
                    <a:ext uri="{9D8B030D-6E8A-4147-A177-3AD203B41FA5}">
                      <a16:colId xmlns:a16="http://schemas.microsoft.com/office/drawing/2014/main" val="1050582113"/>
                    </a:ext>
                  </a:extLst>
                </a:gridCol>
                <a:gridCol w="2718075">
                  <a:extLst>
                    <a:ext uri="{9D8B030D-6E8A-4147-A177-3AD203B41FA5}">
                      <a16:colId xmlns:a16="http://schemas.microsoft.com/office/drawing/2014/main" val="2294438960"/>
                    </a:ext>
                  </a:extLst>
                </a:gridCol>
              </a:tblGrid>
              <a:tr h="569659">
                <a:tc>
                  <a:txBody>
                    <a:bodyPr/>
                    <a:lstStyle/>
                    <a:p>
                      <a:pPr algn="ctr"/>
                      <a:r>
                        <a:rPr lang="en-US" altLang="zh-TW" sz="1800" dirty="0">
                          <a:latin typeface="+mn-lt"/>
                          <a:ea typeface="+mj-ea"/>
                        </a:rPr>
                        <a:t>10</a:t>
                      </a:r>
                      <a:r>
                        <a:rPr lang="zh-TW" altLang="en-US" sz="1800" dirty="0">
                          <a:latin typeface="+mn-lt"/>
                          <a:ea typeface="+mj-ea"/>
                        </a:rPr>
                        <a:t>月</a:t>
                      </a:r>
                      <a:r>
                        <a:rPr lang="en-US" altLang="zh-TW" sz="1800" dirty="0">
                          <a:latin typeface="+mn-lt"/>
                          <a:ea typeface="+mj-ea"/>
                        </a:rPr>
                        <a:t>9</a:t>
                      </a:r>
                      <a:r>
                        <a:rPr lang="zh-TW" altLang="en-US" sz="1800" dirty="0">
                          <a:latin typeface="+mn-lt"/>
                          <a:ea typeface="+mj-ea"/>
                        </a:rPr>
                        <a:t>日</a:t>
                      </a:r>
                    </a:p>
                  </a:txBody>
                  <a:tcPr anchor="ctr"/>
                </a:tc>
                <a:tc>
                  <a:txBody>
                    <a:bodyPr/>
                    <a:lstStyle/>
                    <a:p>
                      <a:pPr algn="ctr"/>
                      <a:r>
                        <a:rPr lang="zh-TW" altLang="en-US" sz="1800" dirty="0">
                          <a:latin typeface="+mn-lt"/>
                          <a:ea typeface="+mj-ea"/>
                        </a:rPr>
                        <a:t>項  目</a:t>
                      </a:r>
                    </a:p>
                  </a:txBody>
                  <a:tcPr anchor="ctr"/>
                </a:tc>
                <a:extLst>
                  <a:ext uri="{0D108BD9-81ED-4DB2-BD59-A6C34878D82A}">
                    <a16:rowId xmlns:a16="http://schemas.microsoft.com/office/drawing/2014/main" val="1023584929"/>
                  </a:ext>
                </a:extLst>
              </a:tr>
              <a:tr h="462420">
                <a:tc>
                  <a:txBody>
                    <a:bodyPr/>
                    <a:lstStyle/>
                    <a:p>
                      <a:pPr algn="ctr"/>
                      <a:r>
                        <a:rPr lang="en-US" altLang="zh-TW" sz="1400" dirty="0">
                          <a:latin typeface="+mn-lt"/>
                          <a:ea typeface="+mj-ea"/>
                        </a:rPr>
                        <a:t>10:00-11:20</a:t>
                      </a:r>
                      <a:endParaRPr lang="zh-TW" altLang="en-US" sz="1400" dirty="0">
                        <a:latin typeface="+mn-lt"/>
                        <a:ea typeface="+mj-ea"/>
                      </a:endParaRPr>
                    </a:p>
                  </a:txBody>
                  <a:tcPr anchor="ctr">
                    <a:solidFill>
                      <a:srgbClr val="FFCC99"/>
                    </a:solidFill>
                  </a:tcPr>
                </a:tc>
                <a:tc>
                  <a:txBody>
                    <a:bodyPr/>
                    <a:lstStyle/>
                    <a:p>
                      <a:pPr algn="ctr"/>
                      <a:r>
                        <a:rPr lang="zh-TW" altLang="en-US" sz="1800" dirty="0">
                          <a:latin typeface="+mn-lt"/>
                          <a:ea typeface="+mj-ea"/>
                        </a:rPr>
                        <a:t>健康無負擔料理決賽</a:t>
                      </a:r>
                    </a:p>
                  </a:txBody>
                  <a:tcPr anchor="ctr">
                    <a:solidFill>
                      <a:srgbClr val="FFCC99"/>
                    </a:solidFill>
                  </a:tcPr>
                </a:tc>
                <a:extLst>
                  <a:ext uri="{0D108BD9-81ED-4DB2-BD59-A6C34878D82A}">
                    <a16:rowId xmlns:a16="http://schemas.microsoft.com/office/drawing/2014/main" val="277916507"/>
                  </a:ext>
                </a:extLst>
              </a:tr>
              <a:tr h="729415">
                <a:tc>
                  <a:txBody>
                    <a:bodyPr/>
                    <a:lstStyle/>
                    <a:p>
                      <a:pPr algn="ctr"/>
                      <a:r>
                        <a:rPr lang="en-US" altLang="zh-TW" sz="1400" dirty="0">
                          <a:latin typeface="+mn-lt"/>
                          <a:ea typeface="+mj-ea"/>
                        </a:rPr>
                        <a:t>11:30-12:00</a:t>
                      </a:r>
                      <a:endParaRPr lang="zh-TW" altLang="en-US" sz="1400" dirty="0">
                        <a:latin typeface="+mn-lt"/>
                        <a:ea typeface="+mj-ea"/>
                      </a:endParaRPr>
                    </a:p>
                  </a:txBody>
                  <a:tcPr anchor="ctr"/>
                </a:tc>
                <a:tc>
                  <a:txBody>
                    <a:bodyPr/>
                    <a:lstStyle/>
                    <a:p>
                      <a:pPr algn="ctr">
                        <a:lnSpc>
                          <a:spcPct val="120000"/>
                        </a:lnSpc>
                      </a:pPr>
                      <a:r>
                        <a:rPr lang="zh-TW" altLang="en-US" sz="1800" dirty="0">
                          <a:latin typeface="+mn-lt"/>
                          <a:ea typeface="+mj-ea"/>
                        </a:rPr>
                        <a:t>健康無負擔料理</a:t>
                      </a:r>
                      <a:endParaRPr lang="en-US" altLang="zh-TW" sz="1800"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800" dirty="0">
                          <a:latin typeface="+mn-lt"/>
                          <a:ea typeface="+mj-ea"/>
                        </a:rPr>
                        <a:t>比賽頒獎典禮</a:t>
                      </a:r>
                    </a:p>
                  </a:txBody>
                  <a:tcPr anchor="ctr"/>
                </a:tc>
                <a:extLst>
                  <a:ext uri="{0D108BD9-81ED-4DB2-BD59-A6C34878D82A}">
                    <a16:rowId xmlns:a16="http://schemas.microsoft.com/office/drawing/2014/main" val="3990159996"/>
                  </a:ext>
                </a:extLst>
              </a:tr>
              <a:tr h="515891">
                <a:tc>
                  <a:txBody>
                    <a:bodyPr/>
                    <a:lstStyle/>
                    <a:p>
                      <a:pPr algn="ctr"/>
                      <a:r>
                        <a:rPr lang="en-US" altLang="zh-TW" sz="1400" kern="1200" dirty="0">
                          <a:solidFill>
                            <a:schemeClr val="dk1"/>
                          </a:solidFill>
                          <a:latin typeface="+mn-lt"/>
                          <a:ea typeface="+mj-ea"/>
                          <a:cs typeface="+mn-cs"/>
                        </a:rPr>
                        <a:t>13:30-14:30</a:t>
                      </a:r>
                      <a:endParaRPr lang="zh-TW" altLang="en-US" sz="1400" kern="1200" dirty="0">
                        <a:solidFill>
                          <a:schemeClr val="dk1"/>
                        </a:solidFill>
                        <a:latin typeface="+mn-lt"/>
                        <a:ea typeface="+mj-ea"/>
                        <a:cs typeface="+mn-cs"/>
                      </a:endParaRPr>
                    </a:p>
                  </a:txBody>
                  <a:tcPr anchor="ctr">
                    <a:solidFill>
                      <a:srgbClr val="FFCC99"/>
                    </a:solidFill>
                  </a:tcPr>
                </a:tc>
                <a:tc>
                  <a:txBody>
                    <a:bodyPr/>
                    <a:lstStyle/>
                    <a:p>
                      <a:pPr algn="ctr">
                        <a:lnSpc>
                          <a:spcPct val="120000"/>
                        </a:lnSpc>
                      </a:pPr>
                      <a:r>
                        <a:rPr lang="zh-TW" altLang="en-US" sz="1800" kern="100" dirty="0">
                          <a:effectLst/>
                          <a:latin typeface="+mn-lt"/>
                          <a:ea typeface="+mj-ea"/>
                        </a:rPr>
                        <a:t>公益團體</a:t>
                      </a:r>
                      <a:r>
                        <a:rPr lang="zh-TW" altLang="zh-TW" sz="1800" kern="100" dirty="0">
                          <a:effectLst/>
                          <a:latin typeface="+mn-lt"/>
                          <a:ea typeface="+mj-ea"/>
                        </a:rPr>
                        <a:t>表演及介紹</a:t>
                      </a:r>
                      <a:endParaRPr lang="zh-TW" altLang="en-US" sz="1800" dirty="0">
                        <a:latin typeface="+mn-lt"/>
                        <a:ea typeface="+mj-ea"/>
                      </a:endParaRPr>
                    </a:p>
                  </a:txBody>
                  <a:tcPr anchor="ctr">
                    <a:solidFill>
                      <a:srgbClr val="FFCC99"/>
                    </a:solidFill>
                  </a:tcPr>
                </a:tc>
                <a:extLst>
                  <a:ext uri="{0D108BD9-81ED-4DB2-BD59-A6C34878D82A}">
                    <a16:rowId xmlns:a16="http://schemas.microsoft.com/office/drawing/2014/main" val="2672397087"/>
                  </a:ext>
                </a:extLst>
              </a:tr>
              <a:tr h="12142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j-ea"/>
                          <a:cs typeface="+mn-cs"/>
                        </a:rPr>
                        <a:t>15:00-16:00</a:t>
                      </a:r>
                      <a:endParaRPr lang="zh-TW" altLang="en-US" sz="1400" kern="1200" dirty="0">
                        <a:solidFill>
                          <a:schemeClr val="dk1"/>
                        </a:solidFill>
                        <a:latin typeface="+mn-lt"/>
                        <a:ea typeface="+mj-ea"/>
                        <a:cs typeface="+mn-cs"/>
                      </a:endParaRPr>
                    </a:p>
                  </a:txBody>
                  <a:tcPr anchor="ctr">
                    <a:solidFill>
                      <a:srgbClr val="FCEC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latin typeface="+mn-lt"/>
                        <a:ea typeface="+mj-ea"/>
                      </a:endParaRPr>
                    </a:p>
                  </a:txBody>
                  <a:tcPr anchor="ctr"/>
                </a:tc>
                <a:extLst>
                  <a:ext uri="{0D108BD9-81ED-4DB2-BD59-A6C34878D82A}">
                    <a16:rowId xmlns:a16="http://schemas.microsoft.com/office/drawing/2014/main" val="3764106688"/>
                  </a:ext>
                </a:extLst>
              </a:tr>
              <a:tr h="462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j-ea"/>
                          <a:cs typeface="+mn-cs"/>
                        </a:rPr>
                        <a:t>16:00-16:30</a:t>
                      </a:r>
                      <a:endParaRPr lang="zh-TW" altLang="en-US" sz="1400" kern="1200" dirty="0">
                        <a:solidFill>
                          <a:schemeClr val="dk1"/>
                        </a:solidFill>
                        <a:latin typeface="+mn-lt"/>
                        <a:ea typeface="+mj-ea"/>
                        <a:cs typeface="+mn-cs"/>
                      </a:endParaRPr>
                    </a:p>
                  </a:txBody>
                  <a:tcPr anchor="ctr">
                    <a:solidFill>
                      <a:srgbClr val="FFCC99"/>
                    </a:solidFill>
                  </a:tcPr>
                </a:tc>
                <a:tc>
                  <a:txBody>
                    <a:bodyPr/>
                    <a:lstStyle/>
                    <a:p>
                      <a:pPr algn="ctr"/>
                      <a:r>
                        <a:rPr lang="zh-TW" altLang="en-US" sz="1800" dirty="0">
                          <a:latin typeface="+mn-lt"/>
                          <a:ea typeface="+mj-ea"/>
                        </a:rPr>
                        <a:t>摸彩活動</a:t>
                      </a:r>
                    </a:p>
                  </a:txBody>
                  <a:tcPr anchor="ctr">
                    <a:solidFill>
                      <a:srgbClr val="FFCC99"/>
                    </a:solidFill>
                  </a:tcPr>
                </a:tc>
                <a:extLst>
                  <a:ext uri="{0D108BD9-81ED-4DB2-BD59-A6C34878D82A}">
                    <a16:rowId xmlns:a16="http://schemas.microsoft.com/office/drawing/2014/main" val="4177332632"/>
                  </a:ext>
                </a:extLst>
              </a:tr>
            </a:tbl>
          </a:graphicData>
        </a:graphic>
      </p:graphicFrame>
      <p:sp>
        <p:nvSpPr>
          <p:cNvPr id="14" name="標題 1">
            <a:extLst>
              <a:ext uri="{FF2B5EF4-FFF2-40B4-BE49-F238E27FC236}">
                <a16:creationId xmlns:a16="http://schemas.microsoft.com/office/drawing/2014/main" id="{1E666E29-BAD8-42F3-BCA6-878EC771C9F2}"/>
              </a:ext>
            </a:extLst>
          </p:cNvPr>
          <p:cNvSpPr>
            <a:spLocks noGrp="1"/>
          </p:cNvSpPr>
          <p:nvPr>
            <p:ph type="title"/>
          </p:nvPr>
        </p:nvSpPr>
        <p:spPr>
          <a:xfrm>
            <a:off x="665972" y="245264"/>
            <a:ext cx="7886700" cy="911122"/>
          </a:xfrm>
        </p:spPr>
        <p:txBody>
          <a:bodyPr>
            <a:normAutofit/>
          </a:bodyPr>
          <a:lstStyle/>
          <a:p>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花海廣場舞台區活動及工作坊</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暫定</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4301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flipV="1">
            <a:off x="628650" y="601596"/>
            <a:ext cx="8011497" cy="13257"/>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graphicFrame>
        <p:nvGraphicFramePr>
          <p:cNvPr id="3" name="表格 3">
            <a:extLst>
              <a:ext uri="{FF2B5EF4-FFF2-40B4-BE49-F238E27FC236}">
                <a16:creationId xmlns:a16="http://schemas.microsoft.com/office/drawing/2014/main" id="{45584CB9-3281-41FF-B213-B089BA664ABC}"/>
              </a:ext>
            </a:extLst>
          </p:cNvPr>
          <p:cNvGraphicFramePr>
            <a:graphicFrameLocks noGrp="1"/>
          </p:cNvGraphicFramePr>
          <p:nvPr>
            <p:extLst>
              <p:ext uri="{D42A27DB-BD31-4B8C-83A1-F6EECF244321}">
                <p14:modId xmlns:p14="http://schemas.microsoft.com/office/powerpoint/2010/main" val="3942158831"/>
              </p:ext>
            </p:extLst>
          </p:nvPr>
        </p:nvGraphicFramePr>
        <p:xfrm>
          <a:off x="457318" y="690624"/>
          <a:ext cx="8354159" cy="5885436"/>
        </p:xfrm>
        <a:graphic>
          <a:graphicData uri="http://schemas.openxmlformats.org/drawingml/2006/table">
            <a:tbl>
              <a:tblPr firstRow="1" bandRow="1">
                <a:tableStyleId>{93296810-A885-4BE3-A3E7-6D5BEEA58F35}</a:tableStyleId>
              </a:tblPr>
              <a:tblGrid>
                <a:gridCol w="2077289">
                  <a:extLst>
                    <a:ext uri="{9D8B030D-6E8A-4147-A177-3AD203B41FA5}">
                      <a16:colId xmlns:a16="http://schemas.microsoft.com/office/drawing/2014/main" val="1050582113"/>
                    </a:ext>
                  </a:extLst>
                </a:gridCol>
                <a:gridCol w="6276870">
                  <a:extLst>
                    <a:ext uri="{9D8B030D-6E8A-4147-A177-3AD203B41FA5}">
                      <a16:colId xmlns:a16="http://schemas.microsoft.com/office/drawing/2014/main" val="2294438960"/>
                    </a:ext>
                  </a:extLst>
                </a:gridCol>
              </a:tblGrid>
              <a:tr h="0">
                <a:tc>
                  <a:txBody>
                    <a:bodyPr/>
                    <a:lstStyle/>
                    <a:p>
                      <a:pPr algn="ctr"/>
                      <a:r>
                        <a:rPr lang="en-US" altLang="zh-TW" sz="1600" dirty="0">
                          <a:latin typeface="+mn-lt"/>
                          <a:ea typeface="+mj-ea"/>
                        </a:rPr>
                        <a:t>10</a:t>
                      </a:r>
                      <a:r>
                        <a:rPr lang="zh-TW" altLang="en-US" sz="1600" dirty="0">
                          <a:latin typeface="+mn-lt"/>
                          <a:ea typeface="+mj-ea"/>
                        </a:rPr>
                        <a:t>月</a:t>
                      </a:r>
                      <a:r>
                        <a:rPr lang="en-US" altLang="zh-TW" sz="1600" dirty="0">
                          <a:latin typeface="+mn-lt"/>
                          <a:ea typeface="+mj-ea"/>
                        </a:rPr>
                        <a:t>8</a:t>
                      </a:r>
                      <a:r>
                        <a:rPr lang="zh-TW" altLang="en-US" sz="1600" dirty="0">
                          <a:latin typeface="+mn-lt"/>
                          <a:ea typeface="+mj-ea"/>
                        </a:rPr>
                        <a:t>日</a:t>
                      </a:r>
                    </a:p>
                  </a:txBody>
                  <a:tcPr anchor="ctr"/>
                </a:tc>
                <a:tc>
                  <a:txBody>
                    <a:bodyPr/>
                    <a:lstStyle/>
                    <a:p>
                      <a:pPr algn="ctr"/>
                      <a:r>
                        <a:rPr lang="zh-TW" altLang="en-US" sz="1600" dirty="0">
                          <a:latin typeface="+mn-lt"/>
                          <a:ea typeface="+mj-ea"/>
                        </a:rPr>
                        <a:t>項  目</a:t>
                      </a:r>
                    </a:p>
                  </a:txBody>
                  <a:tcPr anchor="ctr"/>
                </a:tc>
                <a:extLst>
                  <a:ext uri="{0D108BD9-81ED-4DB2-BD59-A6C34878D82A}">
                    <a16:rowId xmlns:a16="http://schemas.microsoft.com/office/drawing/2014/main" val="1023584929"/>
                  </a:ext>
                </a:extLst>
              </a:tr>
              <a:tr h="1251553">
                <a:tc>
                  <a:txBody>
                    <a:bodyPr/>
                    <a:lstStyle/>
                    <a:p>
                      <a:pPr algn="ctr"/>
                      <a:r>
                        <a:rPr lang="en-US" altLang="zh-TW" sz="1400" dirty="0">
                          <a:latin typeface="+mn-lt"/>
                          <a:ea typeface="+mj-ea"/>
                        </a:rPr>
                        <a:t>10:00-10:30</a:t>
                      </a:r>
                    </a:p>
                    <a:p>
                      <a:pPr algn="ctr"/>
                      <a:r>
                        <a:rPr lang="en-US" altLang="zh-TW" sz="1400" dirty="0">
                          <a:latin typeface="+mn-lt"/>
                          <a:ea typeface="+mj-ea"/>
                        </a:rPr>
                        <a:t>(</a:t>
                      </a:r>
                      <a:r>
                        <a:rPr lang="zh-TW" altLang="en-US" sz="1400" dirty="0">
                          <a:latin typeface="+mn-lt"/>
                          <a:ea typeface="+mj-ea"/>
                        </a:rPr>
                        <a:t>花海廣場舞台區</a:t>
                      </a:r>
                      <a:r>
                        <a:rPr lang="en-US" altLang="zh-TW" sz="1400" dirty="0">
                          <a:latin typeface="+mn-lt"/>
                          <a:ea typeface="+mj-ea"/>
                        </a:rPr>
                        <a:t>)</a:t>
                      </a:r>
                      <a:endParaRPr lang="zh-TW" altLang="en-US" sz="1400" dirty="0">
                        <a:latin typeface="+mn-lt"/>
                        <a:ea typeface="+mj-ea"/>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kern="1200" dirty="0">
                          <a:solidFill>
                            <a:schemeClr val="dk1"/>
                          </a:solidFill>
                          <a:latin typeface="+mn-lt"/>
                          <a:ea typeface="+mj-ea"/>
                          <a:cs typeface="+mn-cs"/>
                        </a:rPr>
                        <a:t>開幕式暨啟動儀式</a:t>
                      </a:r>
                      <a:endParaRPr lang="en-US" altLang="zh-TW" sz="1600" b="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臺灣創意經濟產業發展協進會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陳理事長仁德</a:t>
                      </a:r>
                      <a:endParaRPr lang="en-US" altLang="zh-TW" sz="1600"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衛生福利部國民健康署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吳署長昭軍</a:t>
                      </a:r>
                      <a:endParaRPr lang="en-US" altLang="zh-TW" sz="1600"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行政院農業委員會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陳主任委員吉仲</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邀請中</a:t>
                      </a:r>
                      <a:r>
                        <a:rPr lang="en-US" altLang="zh-TW" sz="1600" kern="1200" dirty="0">
                          <a:solidFill>
                            <a:schemeClr val="dk1"/>
                          </a:solidFill>
                          <a:latin typeface="+mn-lt"/>
                          <a:ea typeface="+mj-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行政院環境保護署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簡處長慧貞</a:t>
                      </a:r>
                      <a:endParaRPr lang="en-US" altLang="zh-TW" sz="1600"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臺北市政府觀光傳播局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劉局長奕霆</a:t>
                      </a:r>
                      <a:endParaRPr lang="en-US" altLang="zh-TW" sz="1600"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財團法人台灣營養基金會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黃董事長青真</a:t>
                      </a:r>
                      <a:endParaRPr lang="en-US" altLang="zh-TW" sz="1600" kern="1200" dirty="0">
                        <a:solidFill>
                          <a:schemeClr val="dk1"/>
                        </a:solidFill>
                        <a:latin typeface="+mn-lt"/>
                        <a:ea typeface="+mj-ea"/>
                        <a:cs typeface="+mn-cs"/>
                      </a:endParaRPr>
                    </a:p>
                  </a:txBody>
                  <a:tcPr anchor="ctr"/>
                </a:tc>
                <a:extLst>
                  <a:ext uri="{0D108BD9-81ED-4DB2-BD59-A6C34878D82A}">
                    <a16:rowId xmlns:a16="http://schemas.microsoft.com/office/drawing/2014/main" val="2549912879"/>
                  </a:ext>
                </a:extLst>
              </a:tr>
              <a:tr h="0">
                <a:tc>
                  <a:txBody>
                    <a:bodyPr/>
                    <a:lstStyle/>
                    <a:p>
                      <a:pPr algn="ctr"/>
                      <a:r>
                        <a:rPr lang="en-US" altLang="zh-TW" sz="1400" dirty="0">
                          <a:latin typeface="+mn-lt"/>
                          <a:ea typeface="+mj-ea"/>
                        </a:rPr>
                        <a:t>10:30-11:10</a:t>
                      </a:r>
                    </a:p>
                    <a:p>
                      <a:pPr algn="ctr"/>
                      <a:r>
                        <a:rPr lang="en-US" altLang="zh-TW" sz="1400" dirty="0">
                          <a:latin typeface="+mn-lt"/>
                          <a:ea typeface="+mj-ea"/>
                        </a:rPr>
                        <a:t>(</a:t>
                      </a:r>
                      <a:r>
                        <a:rPr lang="zh-TW" altLang="en-US" sz="1400" dirty="0">
                          <a:latin typeface="+mn-lt"/>
                          <a:ea typeface="+mj-ea"/>
                        </a:rPr>
                        <a:t>流行館</a:t>
                      </a:r>
                      <a:r>
                        <a:rPr lang="en-US" altLang="zh-TW" sz="1400" dirty="0">
                          <a:latin typeface="+mn-lt"/>
                          <a:ea typeface="+mj-ea"/>
                        </a:rPr>
                        <a:t>)</a:t>
                      </a:r>
                      <a:endParaRPr lang="zh-TW" altLang="en-US" sz="1400" dirty="0">
                        <a:latin typeface="+mn-lt"/>
                        <a:ea typeface="+mj-ea"/>
                      </a:endParaRPr>
                    </a:p>
                  </a:txBody>
                  <a:tcPr anchor="ctr"/>
                </a:tc>
                <a:tc>
                  <a:txBody>
                    <a:bodyPr/>
                    <a:lstStyle/>
                    <a:p>
                      <a:pPr algn="ctr">
                        <a:lnSpc>
                          <a:spcPct val="120000"/>
                        </a:lnSpc>
                      </a:pPr>
                      <a:r>
                        <a:rPr lang="zh-TW" altLang="en-US" sz="1600" b="1" kern="1200" dirty="0">
                          <a:solidFill>
                            <a:schemeClr val="dk1"/>
                          </a:solidFill>
                          <a:latin typeface="+mn-lt"/>
                          <a:ea typeface="+mj-ea"/>
                          <a:cs typeface="+mn-cs"/>
                        </a:rPr>
                        <a:t>健康益起來</a:t>
                      </a:r>
                      <a:r>
                        <a:rPr lang="en-US" sz="1600" b="1" kern="1200" dirty="0">
                          <a:solidFill>
                            <a:schemeClr val="dk1"/>
                          </a:solidFill>
                          <a:latin typeface="+mn-lt"/>
                          <a:ea typeface="+mj-ea"/>
                          <a:cs typeface="+mn-cs"/>
                        </a:rPr>
                        <a:t>-</a:t>
                      </a:r>
                      <a:r>
                        <a:rPr lang="zh-TW" altLang="en-US" sz="1600" b="1" kern="1200" dirty="0">
                          <a:solidFill>
                            <a:schemeClr val="dk1"/>
                          </a:solidFill>
                          <a:latin typeface="+mn-lt"/>
                          <a:ea typeface="+mj-ea"/>
                          <a:cs typeface="+mn-cs"/>
                        </a:rPr>
                        <a:t>腸道小尖兵益生菌發酵保健食品</a:t>
                      </a:r>
                      <a:endParaRPr lang="en-US" altLang="zh-TW" sz="1600" b="1" kern="1200" dirty="0">
                        <a:solidFill>
                          <a:schemeClr val="dk1"/>
                        </a:solidFill>
                        <a:latin typeface="+mn-lt"/>
                        <a:ea typeface="+mj-ea"/>
                        <a:cs typeface="+mn-cs"/>
                      </a:endParaRPr>
                    </a:p>
                    <a:p>
                      <a:pPr algn="ctr">
                        <a:lnSpc>
                          <a:spcPct val="120000"/>
                        </a:lnSpc>
                      </a:pPr>
                      <a:r>
                        <a:rPr lang="zh-TW" altLang="en-US" sz="1600" kern="1200" dirty="0">
                          <a:latin typeface="+mn-lt"/>
                          <a:ea typeface="+mj-ea"/>
                        </a:rPr>
                        <a:t>蔡宗佑</a:t>
                      </a:r>
                      <a:endParaRPr lang="en-US" altLang="zh-TW" sz="1600"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latin typeface="+mn-lt"/>
                          <a:ea typeface="+mj-ea"/>
                        </a:rPr>
                        <a:t>臺灣農業化學與食品科學期刊 </a:t>
                      </a:r>
                      <a:r>
                        <a:rPr lang="en-US" altLang="zh-TW" sz="1600" dirty="0">
                          <a:latin typeface="+mn-lt"/>
                          <a:ea typeface="+mj-ea"/>
                        </a:rPr>
                        <a:t>–</a:t>
                      </a:r>
                      <a:r>
                        <a:rPr lang="zh-TW" altLang="en-US" sz="1600" dirty="0">
                          <a:latin typeface="+mn-lt"/>
                          <a:ea typeface="+mj-ea"/>
                        </a:rPr>
                        <a:t> </a:t>
                      </a:r>
                      <a:r>
                        <a:rPr lang="zh-TW" altLang="en-US" sz="1600" kern="1200" dirty="0">
                          <a:latin typeface="+mn-lt"/>
                          <a:ea typeface="+mj-ea"/>
                        </a:rPr>
                        <a:t>總編輯</a:t>
                      </a:r>
                      <a:endParaRPr lang="en-US" altLang="zh-TW" sz="1600" kern="1200"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天主教輔仁大學食品科學系 </a:t>
                      </a:r>
                      <a:r>
                        <a:rPr lang="en-US" altLang="zh-TW" sz="1600" kern="1200" dirty="0">
                          <a:solidFill>
                            <a:schemeClr val="dk1"/>
                          </a:solidFill>
                          <a:latin typeface="+mn-lt"/>
                          <a:ea typeface="+mj-ea"/>
                          <a:cs typeface="+mn-cs"/>
                        </a:rPr>
                        <a:t>–</a:t>
                      </a:r>
                      <a:r>
                        <a:rPr lang="zh-TW" altLang="en-US" sz="1600" kern="1200" dirty="0">
                          <a:solidFill>
                            <a:schemeClr val="dk1"/>
                          </a:solidFill>
                          <a:latin typeface="+mn-lt"/>
                          <a:ea typeface="+mj-ea"/>
                          <a:cs typeface="+mn-cs"/>
                        </a:rPr>
                        <a:t> 焯炤講座教授</a:t>
                      </a:r>
                      <a:endParaRPr lang="en-US" altLang="zh-TW" sz="1600" kern="1200" dirty="0">
                        <a:solidFill>
                          <a:schemeClr val="dk1"/>
                        </a:solidFill>
                        <a:latin typeface="+mn-lt"/>
                        <a:ea typeface="+mj-ea"/>
                        <a:cs typeface="+mn-cs"/>
                      </a:endParaRPr>
                    </a:p>
                  </a:txBody>
                  <a:tcPr anchor="ctr"/>
                </a:tc>
                <a:extLst>
                  <a:ext uri="{0D108BD9-81ED-4DB2-BD59-A6C34878D82A}">
                    <a16:rowId xmlns:a16="http://schemas.microsoft.com/office/drawing/2014/main" val="277916507"/>
                  </a:ext>
                </a:extLst>
              </a:tr>
              <a:tr h="328813">
                <a:tc>
                  <a:txBody>
                    <a:bodyPr/>
                    <a:lstStyle/>
                    <a:p>
                      <a:pPr algn="ctr"/>
                      <a:r>
                        <a:rPr lang="en-US" altLang="zh-TW" sz="1400" dirty="0">
                          <a:latin typeface="+mn-lt"/>
                          <a:ea typeface="+mj-ea"/>
                        </a:rPr>
                        <a:t>11:10-11:50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dirty="0">
                          <a:latin typeface="+mn-lt"/>
                          <a:ea typeface="+mj-ea"/>
                        </a:rPr>
                        <a:t>植物性食材為主的飲食在抗新冠上的角色</a:t>
                      </a:r>
                      <a:endParaRPr lang="en-US" altLang="zh-TW" sz="1600" b="1"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dirty="0">
                          <a:latin typeface="+mn-lt"/>
                          <a:ea typeface="+mj-ea"/>
                        </a:rPr>
                        <a:t>吳映蓉</a:t>
                      </a: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dirty="0">
                          <a:latin typeface="+mn-lt"/>
                          <a:ea typeface="+mj-ea"/>
                        </a:rPr>
                        <a:t>台灣營養基金會 </a:t>
                      </a:r>
                      <a:r>
                        <a:rPr lang="en-US" altLang="zh-TW" sz="1600" dirty="0">
                          <a:latin typeface="+mn-lt"/>
                          <a:ea typeface="+mj-ea"/>
                        </a:rPr>
                        <a:t>–</a:t>
                      </a:r>
                      <a:r>
                        <a:rPr lang="zh-TW" altLang="en-US" sz="1600" dirty="0">
                          <a:latin typeface="+mn-lt"/>
                          <a:ea typeface="+mj-ea"/>
                        </a:rPr>
                        <a:t> 董事</a:t>
                      </a:r>
                      <a:endParaRPr lang="en-US" altLang="zh-TW" sz="1600" dirty="0">
                        <a:latin typeface="+mn-lt"/>
                        <a:ea typeface="+mj-ea"/>
                      </a:endParaRPr>
                    </a:p>
                  </a:txBody>
                  <a:tcPr anchor="ctr"/>
                </a:tc>
                <a:extLst>
                  <a:ext uri="{0D108BD9-81ED-4DB2-BD59-A6C34878D82A}">
                    <a16:rowId xmlns:a16="http://schemas.microsoft.com/office/drawing/2014/main" val="3609709244"/>
                  </a:ext>
                </a:extLst>
              </a:tr>
              <a:tr h="1147464">
                <a:tc>
                  <a:txBody>
                    <a:bodyPr/>
                    <a:lstStyle/>
                    <a:p>
                      <a:pPr algn="ctr"/>
                      <a:r>
                        <a:rPr lang="en-US" altLang="zh-TW" sz="1400" dirty="0">
                          <a:latin typeface="+mn-lt"/>
                          <a:ea typeface="+mj-ea"/>
                        </a:rPr>
                        <a:t>11:50-12:30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kern="1200" noProof="0" dirty="0">
                          <a:solidFill>
                            <a:schemeClr val="dk1"/>
                          </a:solidFill>
                          <a:latin typeface="+mn-lt"/>
                          <a:ea typeface="+mj-ea"/>
                          <a:cs typeface="+mn-cs"/>
                        </a:rPr>
                        <a:t>秋冬健康營養膳食</a:t>
                      </a:r>
                      <a:endParaRPr lang="en-US" altLang="zh-TW" sz="1600" b="1" kern="1200" noProof="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noProof="0" dirty="0">
                          <a:latin typeface="+mn-lt"/>
                          <a:ea typeface="+mj-ea"/>
                        </a:rPr>
                        <a:t>韓柏檉</a:t>
                      </a:r>
                      <a:endParaRPr lang="en-US" altLang="zh-TW" sz="1600" kern="1200" noProof="0"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noProof="0" dirty="0">
                          <a:latin typeface="+mn-lt"/>
                          <a:ea typeface="+mj-ea"/>
                        </a:rPr>
                        <a:t>臺北醫學大學 </a:t>
                      </a:r>
                      <a:r>
                        <a:rPr lang="en-US" altLang="zh-TW" sz="1600" kern="1200" dirty="0">
                          <a:latin typeface="+mn-lt"/>
                          <a:ea typeface="+mj-ea"/>
                        </a:rPr>
                        <a:t>– </a:t>
                      </a:r>
                      <a:r>
                        <a:rPr lang="zh-TW" altLang="en-US" sz="1600" kern="1200" dirty="0">
                          <a:latin typeface="+mn-lt"/>
                          <a:ea typeface="+mj-ea"/>
                        </a:rPr>
                        <a:t>名譽</a:t>
                      </a:r>
                      <a:r>
                        <a:rPr lang="zh-TW" altLang="en-US" sz="1600" kern="1200" noProof="0" dirty="0">
                          <a:latin typeface="+mn-lt"/>
                          <a:ea typeface="+mj-ea"/>
                        </a:rPr>
                        <a:t>教授</a:t>
                      </a:r>
                      <a:endParaRPr lang="en-US" altLang="zh-TW" sz="1600" kern="1200" noProof="0"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noProof="0" dirty="0">
                          <a:latin typeface="+mn-lt"/>
                          <a:ea typeface="+mj-ea"/>
                        </a:rPr>
                        <a:t>韓養 </a:t>
                      </a:r>
                      <a:r>
                        <a:rPr lang="en-US" altLang="zh-TW" sz="1600" kern="1200" noProof="0" dirty="0">
                          <a:latin typeface="+mn-lt"/>
                          <a:ea typeface="+mj-ea"/>
                        </a:rPr>
                        <a:t>–</a:t>
                      </a:r>
                      <a:r>
                        <a:rPr lang="zh-TW" altLang="en-US" sz="1600" kern="1200" noProof="0" dirty="0">
                          <a:latin typeface="+mn-lt"/>
                          <a:ea typeface="+mj-ea"/>
                        </a:rPr>
                        <a:t> 品牌創始人</a:t>
                      </a:r>
                      <a:endParaRPr lang="en-US" altLang="zh-TW" sz="1600" kern="1200" noProof="0" dirty="0">
                        <a:latin typeface="+mn-lt"/>
                        <a:ea typeface="+mj-ea"/>
                      </a:endParaRPr>
                    </a:p>
                  </a:txBody>
                  <a:tcPr anchor="ctr"/>
                </a:tc>
                <a:extLst>
                  <a:ext uri="{0D108BD9-81ED-4DB2-BD59-A6C34878D82A}">
                    <a16:rowId xmlns:a16="http://schemas.microsoft.com/office/drawing/2014/main" val="748327890"/>
                  </a:ext>
                </a:extLst>
              </a:tr>
            </a:tbl>
          </a:graphicData>
        </a:graphic>
      </p:graphicFrame>
      <p:sp>
        <p:nvSpPr>
          <p:cNvPr id="14" name="標題 1">
            <a:extLst>
              <a:ext uri="{FF2B5EF4-FFF2-40B4-BE49-F238E27FC236}">
                <a16:creationId xmlns:a16="http://schemas.microsoft.com/office/drawing/2014/main" id="{1E666E29-BAD8-42F3-BCA6-878EC771C9F2}"/>
              </a:ext>
            </a:extLst>
          </p:cNvPr>
          <p:cNvSpPr>
            <a:spLocks noGrp="1"/>
          </p:cNvSpPr>
          <p:nvPr>
            <p:ph type="title"/>
          </p:nvPr>
        </p:nvSpPr>
        <p:spPr>
          <a:xfrm>
            <a:off x="628650" y="72457"/>
            <a:ext cx="7886700" cy="544713"/>
          </a:xfrm>
        </p:spPr>
        <p:txBody>
          <a:bodyPr>
            <a:normAutofit fontScale="90000"/>
          </a:bodyPr>
          <a:lstStyle/>
          <a:p>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專題演講議程</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場 次 </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開幕特邀 </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0999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flipV="1">
            <a:off x="628650" y="1054359"/>
            <a:ext cx="8011497" cy="13257"/>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graphicFrame>
        <p:nvGraphicFramePr>
          <p:cNvPr id="3" name="表格 3">
            <a:extLst>
              <a:ext uri="{FF2B5EF4-FFF2-40B4-BE49-F238E27FC236}">
                <a16:creationId xmlns:a16="http://schemas.microsoft.com/office/drawing/2014/main" id="{45584CB9-3281-41FF-B213-B089BA664ABC}"/>
              </a:ext>
            </a:extLst>
          </p:cNvPr>
          <p:cNvGraphicFramePr>
            <a:graphicFrameLocks noGrp="1"/>
          </p:cNvGraphicFramePr>
          <p:nvPr>
            <p:extLst>
              <p:ext uri="{D42A27DB-BD31-4B8C-83A1-F6EECF244321}">
                <p14:modId xmlns:p14="http://schemas.microsoft.com/office/powerpoint/2010/main" val="1207503142"/>
              </p:ext>
            </p:extLst>
          </p:nvPr>
        </p:nvGraphicFramePr>
        <p:xfrm>
          <a:off x="394920" y="1152264"/>
          <a:ext cx="8354158" cy="5505958"/>
        </p:xfrm>
        <a:graphic>
          <a:graphicData uri="http://schemas.openxmlformats.org/drawingml/2006/table">
            <a:tbl>
              <a:tblPr firstRow="1" bandRow="1">
                <a:tableStyleId>{93296810-A885-4BE3-A3E7-6D5BEEA58F35}</a:tableStyleId>
              </a:tblPr>
              <a:tblGrid>
                <a:gridCol w="1322368">
                  <a:extLst>
                    <a:ext uri="{9D8B030D-6E8A-4147-A177-3AD203B41FA5}">
                      <a16:colId xmlns:a16="http://schemas.microsoft.com/office/drawing/2014/main" val="1050582113"/>
                    </a:ext>
                  </a:extLst>
                </a:gridCol>
                <a:gridCol w="4934524">
                  <a:extLst>
                    <a:ext uri="{9D8B030D-6E8A-4147-A177-3AD203B41FA5}">
                      <a16:colId xmlns:a16="http://schemas.microsoft.com/office/drawing/2014/main" val="2294438960"/>
                    </a:ext>
                  </a:extLst>
                </a:gridCol>
                <a:gridCol w="2097266">
                  <a:extLst>
                    <a:ext uri="{9D8B030D-6E8A-4147-A177-3AD203B41FA5}">
                      <a16:colId xmlns:a16="http://schemas.microsoft.com/office/drawing/2014/main" val="4157535890"/>
                    </a:ext>
                  </a:extLst>
                </a:gridCol>
              </a:tblGrid>
              <a:tr h="231117">
                <a:tc>
                  <a:txBody>
                    <a:bodyPr/>
                    <a:lstStyle/>
                    <a:p>
                      <a:pPr algn="ctr"/>
                      <a:r>
                        <a:rPr lang="en-US" altLang="zh-TW" sz="1300" dirty="0">
                          <a:latin typeface="+mn-lt"/>
                          <a:ea typeface="+mj-ea"/>
                        </a:rPr>
                        <a:t>10</a:t>
                      </a:r>
                      <a:r>
                        <a:rPr lang="zh-TW" altLang="en-US" sz="1300" dirty="0">
                          <a:latin typeface="+mn-lt"/>
                          <a:ea typeface="+mj-ea"/>
                        </a:rPr>
                        <a:t>月</a:t>
                      </a:r>
                      <a:r>
                        <a:rPr lang="en-US" altLang="zh-TW" sz="1300" dirty="0">
                          <a:latin typeface="+mn-lt"/>
                          <a:ea typeface="+mj-ea"/>
                        </a:rPr>
                        <a:t>8</a:t>
                      </a:r>
                      <a:r>
                        <a:rPr lang="zh-TW" altLang="en-US" sz="1300" dirty="0">
                          <a:latin typeface="+mn-lt"/>
                          <a:ea typeface="+mj-ea"/>
                        </a:rPr>
                        <a:t>日</a:t>
                      </a:r>
                    </a:p>
                  </a:txBody>
                  <a:tcPr anchor="ctr"/>
                </a:tc>
                <a:tc>
                  <a:txBody>
                    <a:bodyPr/>
                    <a:lstStyle/>
                    <a:p>
                      <a:pPr algn="ctr"/>
                      <a:r>
                        <a:rPr lang="zh-TW" altLang="en-US" sz="1300" dirty="0">
                          <a:latin typeface="+mn-lt"/>
                          <a:ea typeface="+mj-ea"/>
                        </a:rPr>
                        <a:t>項  目</a:t>
                      </a:r>
                    </a:p>
                  </a:txBody>
                  <a:tcPr anchor="ctr"/>
                </a:tc>
                <a:tc>
                  <a:txBody>
                    <a:bodyPr/>
                    <a:lstStyle/>
                    <a:p>
                      <a:pPr algn="ctr"/>
                      <a:r>
                        <a:rPr lang="zh-CN" altLang="en-US" sz="1300" dirty="0">
                          <a:latin typeface="+mn-lt"/>
                          <a:ea typeface="+mj-ea"/>
                        </a:rPr>
                        <a:t>主持人</a:t>
                      </a:r>
                      <a:endParaRPr lang="zh-TW" altLang="en-US" sz="1300" dirty="0">
                        <a:latin typeface="+mn-lt"/>
                        <a:ea typeface="+mj-ea"/>
                      </a:endParaRPr>
                    </a:p>
                  </a:txBody>
                  <a:tcPr anchor="ctr"/>
                </a:tc>
                <a:extLst>
                  <a:ext uri="{0D108BD9-81ED-4DB2-BD59-A6C34878D82A}">
                    <a16:rowId xmlns:a16="http://schemas.microsoft.com/office/drawing/2014/main" val="1023584929"/>
                  </a:ext>
                </a:extLst>
              </a:tr>
              <a:tr h="0">
                <a:tc>
                  <a:txBody>
                    <a:bodyPr/>
                    <a:lstStyle/>
                    <a:p>
                      <a:pPr algn="ctr"/>
                      <a:r>
                        <a:rPr lang="en-US" altLang="zh-TW" sz="1300" dirty="0">
                          <a:latin typeface="+mn-lt"/>
                          <a:ea typeface="+mj-ea"/>
                        </a:rPr>
                        <a:t>13:30-13:50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algn="ctr">
                        <a:lnSpc>
                          <a:spcPct val="120000"/>
                        </a:lnSpc>
                      </a:pPr>
                      <a:r>
                        <a:rPr lang="zh-TW" altLang="zh-TW" sz="1300" b="1" kern="1200" dirty="0">
                          <a:latin typeface="+mn-lt"/>
                          <a:ea typeface="+mj-ea"/>
                        </a:rPr>
                        <a:t>開幕式</a:t>
                      </a:r>
                      <a:r>
                        <a:rPr lang="zh-TW" altLang="en-US" sz="1300" b="1" kern="1200" dirty="0">
                          <a:latin typeface="+mn-lt"/>
                          <a:ea typeface="+mj-ea"/>
                        </a:rPr>
                        <a:t> </a:t>
                      </a:r>
                      <a:r>
                        <a:rPr lang="en-US" altLang="zh-TW" sz="1300" b="1" kern="1200" dirty="0">
                          <a:latin typeface="+mn-lt"/>
                          <a:ea typeface="+mj-ea"/>
                        </a:rPr>
                        <a:t>-</a:t>
                      </a:r>
                      <a:r>
                        <a:rPr lang="zh-TW" altLang="en-US" sz="1300" b="1" kern="1200" dirty="0">
                          <a:latin typeface="+mn-lt"/>
                          <a:ea typeface="+mj-ea"/>
                        </a:rPr>
                        <a:t> </a:t>
                      </a:r>
                      <a:r>
                        <a:rPr lang="zh-TW" altLang="en-US" sz="1300" kern="1200" dirty="0">
                          <a:solidFill>
                            <a:schemeClr val="dk1"/>
                          </a:solidFill>
                          <a:latin typeface="+mn-lt"/>
                          <a:ea typeface="+mj-ea"/>
                          <a:cs typeface="+mn-cs"/>
                        </a:rPr>
                        <a:t>主協辦單位、長官及貴賓致詞</a:t>
                      </a:r>
                      <a:endParaRPr lang="en-US" altLang="zh-TW" sz="1300"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kern="1200" dirty="0">
                          <a:latin typeface="+mn-lt"/>
                          <a:ea typeface="+mj-ea"/>
                        </a:rPr>
                        <a:t>中華民國歷屆十大傑出女青年協會</a:t>
                      </a:r>
                      <a:r>
                        <a:rPr lang="zh-TW" altLang="en-US" sz="1300" kern="1200" dirty="0">
                          <a:latin typeface="+mn-lt"/>
                          <a:ea typeface="+mj-ea"/>
                        </a:rPr>
                        <a:t> </a:t>
                      </a:r>
                      <a:r>
                        <a:rPr lang="en-US" altLang="zh-TW" sz="1300" kern="1200" dirty="0">
                          <a:latin typeface="+mn-lt"/>
                          <a:ea typeface="+mj-ea"/>
                        </a:rPr>
                        <a:t>-</a:t>
                      </a:r>
                      <a:r>
                        <a:rPr lang="zh-TW" altLang="en-US" sz="1300" kern="1200" dirty="0">
                          <a:latin typeface="+mn-lt"/>
                          <a:ea typeface="+mj-ea"/>
                        </a:rPr>
                        <a:t> </a:t>
                      </a:r>
                      <a:r>
                        <a:rPr lang="zh-TW" altLang="en-US" sz="1300" b="1" i="1" kern="1200" dirty="0">
                          <a:solidFill>
                            <a:schemeClr val="dk1"/>
                          </a:solidFill>
                          <a:latin typeface="+mn-lt"/>
                          <a:ea typeface="+mj-ea"/>
                          <a:cs typeface="+mn-cs"/>
                        </a:rPr>
                        <a:t>邱淑媞  理事長</a:t>
                      </a:r>
                      <a:endParaRPr lang="en-GB"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kern="1200" dirty="0">
                          <a:latin typeface="+mn-lt"/>
                          <a:ea typeface="+mj-ea"/>
                        </a:rPr>
                        <a:t>國際健康促進暨教育聯盟</a:t>
                      </a:r>
                      <a:r>
                        <a:rPr lang="zh-TW" altLang="en-US" sz="1300" kern="1200" dirty="0">
                          <a:latin typeface="+mn-lt"/>
                          <a:ea typeface="+mj-ea"/>
                        </a:rPr>
                        <a:t> </a:t>
                      </a:r>
                      <a:r>
                        <a:rPr lang="en-US" altLang="zh-TW" sz="1300" kern="1200" dirty="0">
                          <a:latin typeface="+mn-lt"/>
                          <a:ea typeface="+mj-ea"/>
                        </a:rPr>
                        <a:t>-</a:t>
                      </a:r>
                      <a:r>
                        <a:rPr lang="zh-TW" altLang="en-US" sz="1300" kern="1200" dirty="0">
                          <a:latin typeface="+mn-lt"/>
                          <a:ea typeface="+mj-ea"/>
                        </a:rPr>
                        <a:t> </a:t>
                      </a:r>
                      <a:r>
                        <a:rPr lang="en-US" altLang="zh-TW" sz="1300" b="1" i="1" kern="1200" dirty="0" err="1">
                          <a:solidFill>
                            <a:schemeClr val="dk1"/>
                          </a:solidFill>
                          <a:latin typeface="+mn-lt"/>
                          <a:ea typeface="+mj-ea"/>
                          <a:cs typeface="+mn-cs"/>
                        </a:rPr>
                        <a:t>Sione</a:t>
                      </a:r>
                      <a:r>
                        <a:rPr lang="en-US" altLang="zh-TW" sz="1300" b="1" i="1" kern="1200" dirty="0">
                          <a:solidFill>
                            <a:schemeClr val="dk1"/>
                          </a:solidFill>
                          <a:latin typeface="+mn-lt"/>
                          <a:ea typeface="+mj-ea"/>
                          <a:cs typeface="+mn-cs"/>
                        </a:rPr>
                        <a:t> </a:t>
                      </a:r>
                      <a:r>
                        <a:rPr lang="en-US" altLang="zh-TW" sz="1300" b="1" i="1" kern="1200" dirty="0" err="1">
                          <a:solidFill>
                            <a:schemeClr val="dk1"/>
                          </a:solidFill>
                          <a:latin typeface="+mn-lt"/>
                          <a:ea typeface="+mj-ea"/>
                          <a:cs typeface="+mn-cs"/>
                        </a:rPr>
                        <a:t>Tu’itahi</a:t>
                      </a:r>
                      <a:r>
                        <a:rPr lang="zh-TW" altLang="en-US" sz="1300" b="1" i="1" kern="1200" dirty="0">
                          <a:solidFill>
                            <a:schemeClr val="dk1"/>
                          </a:solidFill>
                          <a:latin typeface="+mn-lt"/>
                          <a:ea typeface="+mj-ea"/>
                          <a:cs typeface="+mn-cs"/>
                        </a:rPr>
                        <a:t>全球理事長</a:t>
                      </a:r>
                      <a:endParaRPr lang="en-US" altLang="zh-TW" sz="1300" b="1" i="1" kern="120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唐蓓莉 秘書長</a:t>
                      </a: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中華民國歷屆十大傑出女青年協會</a:t>
                      </a:r>
                      <a:endParaRPr lang="en-US" altLang="zh-TW" sz="1300" b="1" i="1" kern="1200" dirty="0">
                        <a:solidFill>
                          <a:schemeClr val="dk1"/>
                        </a:solidFill>
                        <a:latin typeface="+mn-lt"/>
                        <a:ea typeface="+mj-ea"/>
                        <a:cs typeface="+mn-cs"/>
                      </a:endParaRPr>
                    </a:p>
                  </a:txBody>
                  <a:tcPr anchor="ctr"/>
                </a:tc>
                <a:extLst>
                  <a:ext uri="{0D108BD9-81ED-4DB2-BD59-A6C34878D82A}">
                    <a16:rowId xmlns:a16="http://schemas.microsoft.com/office/drawing/2014/main" val="277916507"/>
                  </a:ext>
                </a:extLst>
              </a:tr>
              <a:tr h="0">
                <a:tc>
                  <a:txBody>
                    <a:bodyPr/>
                    <a:lstStyle/>
                    <a:p>
                      <a:pPr algn="ctr"/>
                      <a:r>
                        <a:rPr lang="en-US" altLang="zh-TW" sz="1300" dirty="0">
                          <a:latin typeface="+mn-lt"/>
                          <a:ea typeface="+mj-ea"/>
                        </a:rPr>
                        <a:t>13:50-14:50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b="1" kern="1200" dirty="0">
                          <a:latin typeface="+mn-lt"/>
                          <a:ea typeface="+mj-ea"/>
                        </a:rPr>
                        <a:t>建構全民健康、地球與經濟互惠的永續飲食系統</a:t>
                      </a:r>
                      <a:r>
                        <a:rPr lang="zh-TW" altLang="zh-TW" sz="1300" b="1" dirty="0">
                          <a:effectLst/>
                          <a:latin typeface="+mn-lt"/>
                          <a:ea typeface="+mj-ea"/>
                        </a:rPr>
                        <a:t> </a:t>
                      </a:r>
                      <a:endParaRPr lang="en-US" altLang="zh-TW" sz="1300" b="1"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TW" sz="1300" b="1" i="1" kern="1200" dirty="0">
                          <a:latin typeface="+mn-lt"/>
                          <a:ea typeface="+mj-ea"/>
                        </a:rPr>
                        <a:t>Dr. Sandro </a:t>
                      </a:r>
                      <a:r>
                        <a:rPr lang="en-US" altLang="zh-TW" sz="1300" b="1" i="1" kern="1200" dirty="0" err="1">
                          <a:latin typeface="+mn-lt"/>
                          <a:ea typeface="+mj-ea"/>
                        </a:rPr>
                        <a:t>Demaio</a:t>
                      </a:r>
                      <a:endParaRPr lang="zh-TW" altLang="zh-TW" sz="1300" b="1" i="1" kern="1200" dirty="0">
                        <a:latin typeface="+mn-lt"/>
                        <a:ea typeface="+mj-ea"/>
                      </a:endParaRPr>
                    </a:p>
                    <a:p>
                      <a:pPr algn="ctr"/>
                      <a:r>
                        <a:rPr lang="en-US" altLang="zh-TW" sz="1300" kern="1200" dirty="0">
                          <a:latin typeface="+mn-lt"/>
                          <a:ea typeface="+mj-ea"/>
                        </a:rPr>
                        <a:t>CEO - VicHealth, Australia</a:t>
                      </a:r>
                      <a:endParaRPr lang="zh-TW" altLang="zh-TW" sz="1300" kern="1200" dirty="0">
                        <a:latin typeface="+mn-lt"/>
                        <a:ea typeface="+mj-ea"/>
                      </a:endParaRPr>
                    </a:p>
                    <a:p>
                      <a:pPr algn="ctr"/>
                      <a:r>
                        <a:rPr lang="en-US" altLang="zh-TW" sz="1300" kern="1200" dirty="0">
                          <a:latin typeface="+mn-lt"/>
                          <a:ea typeface="+mj-ea"/>
                        </a:rPr>
                        <a:t>Founder - Sandro </a:t>
                      </a:r>
                      <a:r>
                        <a:rPr lang="en-US" altLang="zh-TW" sz="1300" kern="1200" dirty="0" err="1">
                          <a:latin typeface="+mn-lt"/>
                          <a:ea typeface="+mj-ea"/>
                        </a:rPr>
                        <a:t>Demaio</a:t>
                      </a:r>
                      <a:r>
                        <a:rPr lang="en-US" altLang="zh-TW" sz="1300" kern="1200" dirty="0">
                          <a:latin typeface="+mn-lt"/>
                          <a:ea typeface="+mj-ea"/>
                        </a:rPr>
                        <a:t> Foundation</a:t>
                      </a:r>
                      <a:r>
                        <a:rPr lang="zh-TW" altLang="zh-TW" sz="1300" kern="1200" dirty="0">
                          <a:latin typeface="+mn-lt"/>
                          <a:ea typeface="+mj-ea"/>
                        </a:rPr>
                        <a:t> </a:t>
                      </a:r>
                      <a:endParaRPr lang="zh-TW" altLang="en-US" sz="1300" kern="1200" dirty="0">
                        <a:solidFill>
                          <a:schemeClr val="dk1"/>
                        </a:solidFill>
                        <a:latin typeface="+mn-lt"/>
                        <a:ea typeface="+mj-ea"/>
                        <a:cs typeface="+mn-cs"/>
                      </a:endParaRPr>
                    </a:p>
                  </a:txBody>
                  <a:tcPr anchor="ctr"/>
                </a:tc>
                <a:tc>
                  <a:txBody>
                    <a:bodyPr/>
                    <a:lstStyle/>
                    <a:p>
                      <a:pPr algn="ctr"/>
                      <a:r>
                        <a:rPr lang="zh-TW" altLang="en-US" sz="1300" b="1" i="1" kern="1200" dirty="0">
                          <a:solidFill>
                            <a:schemeClr val="dk1"/>
                          </a:solidFill>
                          <a:latin typeface="+mn-lt"/>
                          <a:ea typeface="+mj-ea"/>
                          <a:cs typeface="+mn-cs"/>
                        </a:rPr>
                        <a:t>邱淑媞 委員</a:t>
                      </a:r>
                      <a:endParaRPr lang="en-US" altLang="zh-TW" sz="1300" b="1" i="1" kern="1200" dirty="0">
                        <a:solidFill>
                          <a:schemeClr val="dk1"/>
                        </a:solidFill>
                        <a:latin typeface="+mn-lt"/>
                        <a:ea typeface="+mj-ea"/>
                        <a:cs typeface="+mn-cs"/>
                      </a:endParaRPr>
                    </a:p>
                    <a:p>
                      <a:pPr algn="ctr"/>
                      <a:r>
                        <a:rPr lang="zh-TW" altLang="zh-TW" sz="1300" b="1" i="1" kern="1200" dirty="0">
                          <a:solidFill>
                            <a:schemeClr val="dk1"/>
                          </a:solidFill>
                          <a:latin typeface="+mn-lt"/>
                          <a:ea typeface="+mj-ea"/>
                          <a:cs typeface="+mn-cs"/>
                        </a:rPr>
                        <a:t>國際健康促進暨</a:t>
                      </a:r>
                      <a:endParaRPr lang="en-US" altLang="zh-TW" sz="1300" b="1" i="1" kern="1200" dirty="0">
                        <a:solidFill>
                          <a:schemeClr val="dk1"/>
                        </a:solidFill>
                        <a:latin typeface="+mn-lt"/>
                        <a:ea typeface="+mj-ea"/>
                        <a:cs typeface="+mn-cs"/>
                      </a:endParaRPr>
                    </a:p>
                    <a:p>
                      <a:pPr algn="ctr"/>
                      <a:r>
                        <a:rPr lang="zh-TW" altLang="zh-TW" sz="1300" b="1" i="1" kern="1200" dirty="0">
                          <a:solidFill>
                            <a:schemeClr val="dk1"/>
                          </a:solidFill>
                          <a:latin typeface="+mn-lt"/>
                          <a:ea typeface="+mj-ea"/>
                          <a:cs typeface="+mn-cs"/>
                        </a:rPr>
                        <a:t>教育聯盟</a:t>
                      </a:r>
                      <a:r>
                        <a:rPr lang="zh-TW" altLang="en-US" sz="1300" b="1" i="1" kern="1200" dirty="0">
                          <a:solidFill>
                            <a:schemeClr val="dk1"/>
                          </a:solidFill>
                          <a:latin typeface="+mn-lt"/>
                          <a:ea typeface="+mj-ea"/>
                          <a:cs typeface="+mn-cs"/>
                        </a:rPr>
                        <a:t>全球執委會</a:t>
                      </a:r>
                    </a:p>
                  </a:txBody>
                  <a:tcPr anchor="ctr"/>
                </a:tc>
                <a:extLst>
                  <a:ext uri="{0D108BD9-81ED-4DB2-BD59-A6C34878D82A}">
                    <a16:rowId xmlns:a16="http://schemas.microsoft.com/office/drawing/2014/main" val="3609709244"/>
                  </a:ext>
                </a:extLst>
              </a:tr>
              <a:tr h="162759">
                <a:tc>
                  <a:txBody>
                    <a:bodyPr/>
                    <a:lstStyle/>
                    <a:p>
                      <a:pPr algn="ctr"/>
                      <a:r>
                        <a:rPr lang="en-US" altLang="zh-TW" sz="1300" dirty="0">
                          <a:latin typeface="+mn-lt"/>
                          <a:ea typeface="+mj-ea"/>
                        </a:rPr>
                        <a:t>14:50-15:15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kern="1200" dirty="0">
                          <a:solidFill>
                            <a:schemeClr val="dk1"/>
                          </a:solidFill>
                          <a:latin typeface="+mn-lt"/>
                          <a:ea typeface="+mj-ea"/>
                          <a:cs typeface="+mn-cs"/>
                        </a:rPr>
                        <a:t>食農系統轉型與綠色永續飲食</a:t>
                      </a:r>
                      <a:endParaRPr lang="en-GB" altLang="zh-TW" sz="1300" b="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b="1" i="1" kern="1200" dirty="0">
                          <a:solidFill>
                            <a:schemeClr val="dk1"/>
                          </a:solidFill>
                          <a:latin typeface="+mn-lt"/>
                          <a:ea typeface="+mj-ea"/>
                          <a:cs typeface="+mn-cs"/>
                        </a:rPr>
                        <a:t>郭華仁</a:t>
                      </a:r>
                      <a:r>
                        <a:rPr lang="en-GB" altLang="zh-TW" sz="1300" b="1" i="1" kern="1200" dirty="0">
                          <a:solidFill>
                            <a:schemeClr val="dk1"/>
                          </a:solidFill>
                          <a:latin typeface="+mn-lt"/>
                          <a:ea typeface="+mj-ea"/>
                          <a:cs typeface="+mn-cs"/>
                        </a:rPr>
                        <a:t> </a:t>
                      </a:r>
                      <a:r>
                        <a:rPr lang="zh-TW" altLang="zh-TW" sz="1300" b="1" i="1" kern="1200" dirty="0">
                          <a:solidFill>
                            <a:schemeClr val="dk1"/>
                          </a:solidFill>
                          <a:latin typeface="+mn-lt"/>
                          <a:ea typeface="+mj-ea"/>
                          <a:cs typeface="+mn-cs"/>
                        </a:rPr>
                        <a:t>教授</a:t>
                      </a:r>
                    </a:p>
                    <a:p>
                      <a:pPr algn="ctr"/>
                      <a:r>
                        <a:rPr lang="zh-TW" altLang="zh-TW" sz="1300" kern="1200" dirty="0">
                          <a:solidFill>
                            <a:schemeClr val="dk1"/>
                          </a:solidFill>
                          <a:latin typeface="+mn-lt"/>
                          <a:ea typeface="+mj-ea"/>
                          <a:cs typeface="+mn-cs"/>
                        </a:rPr>
                        <a:t>名譽教授</a:t>
                      </a:r>
                      <a:r>
                        <a:rPr lang="en-GB" altLang="zh-TW" sz="1300" kern="1200" dirty="0">
                          <a:solidFill>
                            <a:schemeClr val="dk1"/>
                          </a:solidFill>
                          <a:latin typeface="+mn-lt"/>
                          <a:ea typeface="+mj-ea"/>
                          <a:cs typeface="+mn-cs"/>
                        </a:rPr>
                        <a:t> - </a:t>
                      </a:r>
                      <a:r>
                        <a:rPr lang="zh-TW" altLang="en-US" sz="1300" kern="1200" dirty="0">
                          <a:solidFill>
                            <a:schemeClr val="dk1"/>
                          </a:solidFill>
                          <a:latin typeface="+mn-lt"/>
                          <a:ea typeface="+mj-ea"/>
                          <a:cs typeface="+mn-cs"/>
                        </a:rPr>
                        <a:t>臺灣大學農藝學系</a:t>
                      </a:r>
                      <a:endParaRPr lang="en-US" altLang="zh-TW" sz="1300" kern="1200" noProof="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b="1" i="1" kern="1200" dirty="0">
                          <a:solidFill>
                            <a:schemeClr val="dk1"/>
                          </a:solidFill>
                          <a:latin typeface="+mn-lt"/>
                          <a:ea typeface="+mj-ea"/>
                          <a:cs typeface="+mn-cs"/>
                        </a:rPr>
                        <a:t>邱淑媞</a:t>
                      </a:r>
                      <a:r>
                        <a:rPr lang="zh-TW" altLang="en-US" sz="1300" b="1" i="1" kern="1200" dirty="0">
                          <a:solidFill>
                            <a:schemeClr val="dk1"/>
                          </a:solidFill>
                          <a:latin typeface="+mn-lt"/>
                          <a:ea typeface="+mj-ea"/>
                          <a:cs typeface="+mn-cs"/>
                        </a:rPr>
                        <a:t> </a:t>
                      </a:r>
                      <a:r>
                        <a:rPr lang="zh-TW" altLang="zh-TW" sz="1300" b="1" i="1" kern="1200" dirty="0">
                          <a:solidFill>
                            <a:schemeClr val="dk1"/>
                          </a:solidFill>
                          <a:latin typeface="+mn-lt"/>
                          <a:ea typeface="+mj-ea"/>
                          <a:cs typeface="+mn-cs"/>
                        </a:rPr>
                        <a:t>理事長 </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中華民國歷屆十大傑出女青年協會</a:t>
                      </a:r>
                      <a:endParaRPr lang="en-US" altLang="zh-TW" sz="1300" b="1" i="1" kern="1200" dirty="0">
                        <a:solidFill>
                          <a:schemeClr val="dk1"/>
                        </a:solidFill>
                        <a:latin typeface="+mn-lt"/>
                        <a:ea typeface="+mj-ea"/>
                        <a:cs typeface="+mn-cs"/>
                      </a:endParaRPr>
                    </a:p>
                  </a:txBody>
                  <a:tcPr anchor="ctr"/>
                </a:tc>
                <a:extLst>
                  <a:ext uri="{0D108BD9-81ED-4DB2-BD59-A6C34878D82A}">
                    <a16:rowId xmlns:a16="http://schemas.microsoft.com/office/drawing/2014/main" val="748327890"/>
                  </a:ext>
                </a:extLst>
              </a:tr>
              <a:tr h="0">
                <a:tc>
                  <a:txBody>
                    <a:bodyPr/>
                    <a:lstStyle/>
                    <a:p>
                      <a:pPr algn="ctr"/>
                      <a:r>
                        <a:rPr lang="en-US" altLang="zh-TW" sz="1300" dirty="0">
                          <a:latin typeface="+mn-lt"/>
                          <a:ea typeface="+mj-ea"/>
                        </a:rPr>
                        <a:t>15:15-15:30</a:t>
                      </a: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300" kern="1200" dirty="0">
                          <a:solidFill>
                            <a:schemeClr val="dk1"/>
                          </a:solidFill>
                          <a:latin typeface="+mn-lt"/>
                          <a:ea typeface="+mj-ea"/>
                          <a:cs typeface="+mn-cs"/>
                        </a:rPr>
                        <a:t>休息時間</a:t>
                      </a:r>
                      <a:endParaRPr lang="zh-TW" altLang="en-US" sz="1300" kern="120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lang="zh-TW" altLang="en-US" sz="1300" kern="1200" dirty="0">
                        <a:solidFill>
                          <a:schemeClr val="dk1"/>
                        </a:solidFill>
                        <a:latin typeface="+mn-lt"/>
                        <a:ea typeface="+mj-ea"/>
                        <a:cs typeface="+mn-cs"/>
                      </a:endParaRPr>
                    </a:p>
                  </a:txBody>
                  <a:tcPr anchor="ctr"/>
                </a:tc>
                <a:extLst>
                  <a:ext uri="{0D108BD9-81ED-4DB2-BD59-A6C34878D82A}">
                    <a16:rowId xmlns:a16="http://schemas.microsoft.com/office/drawing/2014/main" val="1723390247"/>
                  </a:ext>
                </a:extLst>
              </a:tr>
              <a:tr h="0">
                <a:tc>
                  <a:txBody>
                    <a:bodyPr/>
                    <a:lstStyle/>
                    <a:p>
                      <a:pPr algn="ctr"/>
                      <a:r>
                        <a:rPr lang="en-US" altLang="zh-TW" sz="1300" dirty="0">
                          <a:latin typeface="+mn-lt"/>
                          <a:ea typeface="+mj-ea"/>
                        </a:rPr>
                        <a:t>15:30-15:55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kern="1200" dirty="0">
                          <a:solidFill>
                            <a:schemeClr val="dk1"/>
                          </a:solidFill>
                          <a:latin typeface="+mn-lt"/>
                          <a:ea typeface="+mj-ea"/>
                          <a:cs typeface="+mn-cs"/>
                        </a:rPr>
                        <a:t>防癌蔬食 </a:t>
                      </a:r>
                      <a:r>
                        <a:rPr lang="en-US" altLang="zh-TW" sz="1300" b="1" kern="1200" dirty="0">
                          <a:solidFill>
                            <a:schemeClr val="dk1"/>
                          </a:solidFill>
                          <a:latin typeface="+mn-lt"/>
                          <a:ea typeface="+mj-ea"/>
                          <a:cs typeface="+mn-cs"/>
                        </a:rPr>
                        <a:t>-</a:t>
                      </a:r>
                      <a:r>
                        <a:rPr lang="zh-TW" altLang="en-US" sz="1300" b="1" kern="1200" dirty="0">
                          <a:solidFill>
                            <a:schemeClr val="dk1"/>
                          </a:solidFill>
                          <a:latin typeface="+mn-lt"/>
                          <a:ea typeface="+mj-ea"/>
                          <a:cs typeface="+mn-cs"/>
                        </a:rPr>
                        <a:t> 創造人群與地球的雙贏</a:t>
                      </a:r>
                      <a:endParaRPr lang="en-GB" altLang="zh-TW" sz="1300" b="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賴基銘 教授</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kern="1200" dirty="0">
                          <a:solidFill>
                            <a:schemeClr val="dk1"/>
                          </a:solidFill>
                          <a:latin typeface="+mn-lt"/>
                          <a:ea typeface="+mj-ea"/>
                          <a:cs typeface="+mn-cs"/>
                        </a:rPr>
                        <a:t>執行長 </a:t>
                      </a:r>
                      <a:r>
                        <a:rPr lang="en-GB" altLang="zh-TW" sz="1300" kern="1200" dirty="0">
                          <a:solidFill>
                            <a:schemeClr val="dk1"/>
                          </a:solidFill>
                          <a:latin typeface="+mn-lt"/>
                          <a:ea typeface="+mj-ea"/>
                          <a:cs typeface="+mn-cs"/>
                        </a:rPr>
                        <a:t>- </a:t>
                      </a:r>
                      <a:r>
                        <a:rPr lang="zh-TW" altLang="en-US" sz="1300" kern="1200" dirty="0">
                          <a:solidFill>
                            <a:schemeClr val="dk1"/>
                          </a:solidFill>
                          <a:latin typeface="+mn-lt"/>
                          <a:ea typeface="+mj-ea"/>
                          <a:cs typeface="+mn-cs"/>
                        </a:rPr>
                        <a:t>臺灣癌症基金會</a:t>
                      </a:r>
                      <a:endParaRPr lang="en-GB" altLang="zh-TW" sz="1300" kern="120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張鑾英 監事</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中華民國歷屆十大傑出女青年協會</a:t>
                      </a:r>
                      <a:endParaRPr lang="en-US" altLang="zh-TW" sz="1300" b="1" i="1" kern="1200" dirty="0">
                        <a:solidFill>
                          <a:schemeClr val="dk1"/>
                        </a:solidFill>
                        <a:latin typeface="+mn-lt"/>
                        <a:ea typeface="+mj-ea"/>
                        <a:cs typeface="+mn-cs"/>
                      </a:endParaRPr>
                    </a:p>
                  </a:txBody>
                  <a:tcPr anchor="ctr"/>
                </a:tc>
                <a:extLst>
                  <a:ext uri="{0D108BD9-81ED-4DB2-BD59-A6C34878D82A}">
                    <a16:rowId xmlns:a16="http://schemas.microsoft.com/office/drawing/2014/main" val="2672397087"/>
                  </a:ext>
                </a:extLst>
              </a:tr>
              <a:tr h="0">
                <a:tc>
                  <a:txBody>
                    <a:bodyPr/>
                    <a:lstStyle/>
                    <a:p>
                      <a:pPr algn="ctr"/>
                      <a:r>
                        <a:rPr lang="en-GB" altLang="zh-TW" sz="1300" dirty="0">
                          <a:latin typeface="+mn-lt"/>
                          <a:ea typeface="+mj-ea"/>
                        </a:rPr>
                        <a:t>15:55-16:20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kern="1200" dirty="0">
                          <a:solidFill>
                            <a:schemeClr val="dk1"/>
                          </a:solidFill>
                          <a:latin typeface="+mn-lt"/>
                          <a:ea typeface="+mj-ea"/>
                          <a:cs typeface="+mn-cs"/>
                        </a:rPr>
                        <a:t>校園永續飲食推廣</a:t>
                      </a:r>
                      <a:endParaRPr lang="en-GB" altLang="zh-TW" sz="1300" b="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黃嘉琳 秘書長</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kern="1200" dirty="0">
                          <a:solidFill>
                            <a:schemeClr val="dk1"/>
                          </a:solidFill>
                          <a:latin typeface="+mn-lt"/>
                          <a:ea typeface="+mj-ea"/>
                          <a:cs typeface="+mn-cs"/>
                        </a:rPr>
                        <a:t>大享食育協會</a:t>
                      </a:r>
                      <a:endParaRPr lang="en-GB" altLang="zh-TW" sz="1300" kern="120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曾明淑 董事</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健康永續教育基金會</a:t>
                      </a:r>
                      <a:endParaRPr lang="en-GB" altLang="zh-TW" sz="1300" b="1" i="1" kern="1200" dirty="0">
                        <a:solidFill>
                          <a:schemeClr val="dk1"/>
                        </a:solidFill>
                        <a:latin typeface="+mn-lt"/>
                        <a:ea typeface="+mj-ea"/>
                        <a:cs typeface="+mn-cs"/>
                      </a:endParaRPr>
                    </a:p>
                  </a:txBody>
                  <a:tcPr anchor="ctr"/>
                </a:tc>
                <a:extLst>
                  <a:ext uri="{0D108BD9-81ED-4DB2-BD59-A6C34878D82A}">
                    <a16:rowId xmlns:a16="http://schemas.microsoft.com/office/drawing/2014/main" val="1026444145"/>
                  </a:ext>
                </a:extLst>
              </a:tr>
              <a:tr h="392899">
                <a:tc>
                  <a:txBody>
                    <a:bodyPr/>
                    <a:lstStyle/>
                    <a:p>
                      <a:pPr algn="ctr"/>
                      <a:r>
                        <a:rPr lang="en-GB" altLang="zh-TW" sz="1300" dirty="0">
                          <a:latin typeface="+mn-lt"/>
                          <a:ea typeface="+mj-ea"/>
                        </a:rPr>
                        <a:t>16:20-16:30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latin typeface="+mn-lt"/>
                          <a:ea typeface="+mn-ea"/>
                          <a:cs typeface="+mn-cs"/>
                        </a:rPr>
                        <a:t>(</a:t>
                      </a:r>
                      <a:r>
                        <a:rPr lang="zh-TW" altLang="en-US" sz="1200" kern="1200" dirty="0">
                          <a:solidFill>
                            <a:schemeClr val="dk1"/>
                          </a:solidFill>
                          <a:latin typeface="+mn-lt"/>
                          <a:ea typeface="+mn-ea"/>
                          <a:cs typeface="+mn-cs"/>
                        </a:rPr>
                        <a:t>流行館</a:t>
                      </a:r>
                      <a:r>
                        <a:rPr lang="en-US" altLang="zh-TW" sz="1200" kern="1200" dirty="0">
                          <a:solidFill>
                            <a:schemeClr val="dk1"/>
                          </a:solidFill>
                          <a:latin typeface="+mn-lt"/>
                          <a:ea typeface="+mn-ea"/>
                          <a:cs typeface="+mn-cs"/>
                        </a:rPr>
                        <a:t>)</a:t>
                      </a:r>
                      <a:endParaRPr lang="zh-TW" alt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b="1" kern="1200" dirty="0">
                          <a:solidFill>
                            <a:schemeClr val="dk1"/>
                          </a:solidFill>
                          <a:latin typeface="+mn-lt"/>
                          <a:ea typeface="+mj-ea"/>
                          <a:cs typeface="+mn-cs"/>
                        </a:rPr>
                        <a:t>綜合討論</a:t>
                      </a:r>
                      <a:r>
                        <a:rPr lang="en-US" altLang="zh-TW" sz="1300" b="1" kern="1200" dirty="0">
                          <a:solidFill>
                            <a:schemeClr val="dk1"/>
                          </a:solidFill>
                          <a:latin typeface="+mn-lt"/>
                          <a:ea typeface="+mj-ea"/>
                          <a:cs typeface="+mn-cs"/>
                        </a:rPr>
                        <a:t>: </a:t>
                      </a:r>
                      <a:r>
                        <a:rPr lang="zh-TW" altLang="zh-TW" sz="1300" b="1" kern="1200" dirty="0">
                          <a:solidFill>
                            <a:schemeClr val="dk1"/>
                          </a:solidFill>
                          <a:latin typeface="+mn-lt"/>
                          <a:ea typeface="+mj-ea"/>
                          <a:cs typeface="+mn-cs"/>
                        </a:rPr>
                        <a:t>邁向健康永續之生活與城鄉發展 </a:t>
                      </a:r>
                      <a:endParaRPr lang="en-GB" altLang="zh-TW" sz="1300" b="1" kern="1200" dirty="0">
                        <a:solidFill>
                          <a:schemeClr val="dk1"/>
                        </a:solidFill>
                        <a:latin typeface="+mn-lt"/>
                        <a:ea typeface="+mj-ea"/>
                        <a:cs typeface="+mn-cs"/>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zh-TW" sz="1300" b="1" i="1" kern="1200" dirty="0">
                          <a:solidFill>
                            <a:schemeClr val="dk1"/>
                          </a:solidFill>
                          <a:latin typeface="+mn-lt"/>
                          <a:ea typeface="+mj-ea"/>
                          <a:cs typeface="+mn-cs"/>
                        </a:rPr>
                        <a:t>邱淑媞</a:t>
                      </a:r>
                      <a:r>
                        <a:rPr lang="zh-TW" altLang="en-US" sz="1300" b="1" i="1" kern="1200" dirty="0">
                          <a:solidFill>
                            <a:schemeClr val="dk1"/>
                          </a:solidFill>
                          <a:latin typeface="+mn-lt"/>
                          <a:ea typeface="+mj-ea"/>
                          <a:cs typeface="+mn-cs"/>
                        </a:rPr>
                        <a:t> </a:t>
                      </a:r>
                      <a:r>
                        <a:rPr lang="zh-TW" altLang="zh-TW" sz="1300" b="1" i="1" kern="1200" dirty="0">
                          <a:solidFill>
                            <a:schemeClr val="dk1"/>
                          </a:solidFill>
                          <a:latin typeface="+mn-lt"/>
                          <a:ea typeface="+mj-ea"/>
                          <a:cs typeface="+mn-cs"/>
                        </a:rPr>
                        <a:t>理事長 </a:t>
                      </a:r>
                      <a:endParaRPr lang="en-US" altLang="zh-TW" sz="13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300" b="1" i="1" kern="1200" dirty="0">
                          <a:solidFill>
                            <a:schemeClr val="dk1"/>
                          </a:solidFill>
                          <a:latin typeface="+mn-lt"/>
                          <a:ea typeface="+mj-ea"/>
                          <a:cs typeface="+mn-cs"/>
                        </a:rPr>
                        <a:t>中華民國歷屆十大傑出女青年協會</a:t>
                      </a:r>
                      <a:endParaRPr lang="en-US" altLang="zh-TW" sz="1300" b="1" i="1" kern="1200" dirty="0">
                        <a:solidFill>
                          <a:schemeClr val="dk1"/>
                        </a:solidFill>
                        <a:latin typeface="+mn-lt"/>
                        <a:ea typeface="+mj-ea"/>
                        <a:cs typeface="+mn-cs"/>
                      </a:endParaRPr>
                    </a:p>
                  </a:txBody>
                  <a:tcPr anchor="ctr"/>
                </a:tc>
                <a:extLst>
                  <a:ext uri="{0D108BD9-81ED-4DB2-BD59-A6C34878D82A}">
                    <a16:rowId xmlns:a16="http://schemas.microsoft.com/office/drawing/2014/main" val="2459201065"/>
                  </a:ext>
                </a:extLst>
              </a:tr>
            </a:tbl>
          </a:graphicData>
        </a:graphic>
      </p:graphicFrame>
      <p:sp>
        <p:nvSpPr>
          <p:cNvPr id="14" name="標題 1">
            <a:extLst>
              <a:ext uri="{FF2B5EF4-FFF2-40B4-BE49-F238E27FC236}">
                <a16:creationId xmlns:a16="http://schemas.microsoft.com/office/drawing/2014/main" id="{1E666E29-BAD8-42F3-BCA6-878EC771C9F2}"/>
              </a:ext>
            </a:extLst>
          </p:cNvPr>
          <p:cNvSpPr>
            <a:spLocks noGrp="1"/>
          </p:cNvSpPr>
          <p:nvPr>
            <p:ph type="title"/>
          </p:nvPr>
        </p:nvSpPr>
        <p:spPr>
          <a:xfrm>
            <a:off x="628650" y="241139"/>
            <a:ext cx="7886700" cy="911122"/>
          </a:xfrm>
        </p:spPr>
        <p:txBody>
          <a:bodyPr>
            <a:normAutofit/>
          </a:bodyPr>
          <a:lstStyle/>
          <a:p>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專題演講議程</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B</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場 次 </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永續飲食  </a:t>
            </a:r>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5779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flipV="1">
            <a:off x="628650" y="1054359"/>
            <a:ext cx="8011497" cy="13257"/>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14" name="標題 1">
            <a:extLst>
              <a:ext uri="{FF2B5EF4-FFF2-40B4-BE49-F238E27FC236}">
                <a16:creationId xmlns:a16="http://schemas.microsoft.com/office/drawing/2014/main" id="{1E666E29-BAD8-42F3-BCA6-878EC771C9F2}"/>
              </a:ext>
            </a:extLst>
          </p:cNvPr>
          <p:cNvSpPr>
            <a:spLocks noGrp="1"/>
          </p:cNvSpPr>
          <p:nvPr>
            <p:ph type="title"/>
          </p:nvPr>
        </p:nvSpPr>
        <p:spPr>
          <a:xfrm>
            <a:off x="0" y="241139"/>
            <a:ext cx="9144000" cy="911122"/>
          </a:xfrm>
        </p:spPr>
        <p:txBody>
          <a:bodyPr>
            <a:normAutofit/>
          </a:bodyPr>
          <a:lstStyle/>
          <a:p>
            <a:pPr algn="ctr"/>
            <a:r>
              <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專題演講議程</a:t>
            </a:r>
            <a:r>
              <a:rPr lang="en-US" altLang="zh-TW"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場 次 </a:t>
            </a:r>
            <a:r>
              <a:rPr lang="en-US" altLang="zh-TW"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無添加</a:t>
            </a:r>
            <a:r>
              <a:rPr lang="en-US" altLang="zh-TW"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&amp;</a:t>
            </a:r>
            <a:r>
              <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樂齡保健 </a:t>
            </a:r>
            <a:r>
              <a:rPr lang="en-US" altLang="zh-TW"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表格 3">
            <a:extLst>
              <a:ext uri="{FF2B5EF4-FFF2-40B4-BE49-F238E27FC236}">
                <a16:creationId xmlns:a16="http://schemas.microsoft.com/office/drawing/2014/main" id="{22B1F2B0-31F7-41DE-9336-F5726BCEC219}"/>
              </a:ext>
            </a:extLst>
          </p:cNvPr>
          <p:cNvGraphicFramePr>
            <a:graphicFrameLocks noGrp="1"/>
          </p:cNvGraphicFramePr>
          <p:nvPr>
            <p:extLst>
              <p:ext uri="{D42A27DB-BD31-4B8C-83A1-F6EECF244321}">
                <p14:modId xmlns:p14="http://schemas.microsoft.com/office/powerpoint/2010/main" val="3853673207"/>
              </p:ext>
            </p:extLst>
          </p:nvPr>
        </p:nvGraphicFramePr>
        <p:xfrm>
          <a:off x="468469" y="1152261"/>
          <a:ext cx="8331857" cy="2199724"/>
        </p:xfrm>
        <a:graphic>
          <a:graphicData uri="http://schemas.openxmlformats.org/drawingml/2006/table">
            <a:tbl>
              <a:tblPr firstRow="1" bandRow="1">
                <a:tableStyleId>{21E4AEA4-8DFA-4A89-87EB-49C32662AFE0}</a:tableStyleId>
              </a:tblPr>
              <a:tblGrid>
                <a:gridCol w="2079893">
                  <a:extLst>
                    <a:ext uri="{9D8B030D-6E8A-4147-A177-3AD203B41FA5}">
                      <a16:colId xmlns:a16="http://schemas.microsoft.com/office/drawing/2014/main" val="1050582113"/>
                    </a:ext>
                  </a:extLst>
                </a:gridCol>
                <a:gridCol w="6251964">
                  <a:extLst>
                    <a:ext uri="{9D8B030D-6E8A-4147-A177-3AD203B41FA5}">
                      <a16:colId xmlns:a16="http://schemas.microsoft.com/office/drawing/2014/main" val="1842277566"/>
                    </a:ext>
                  </a:extLst>
                </a:gridCol>
              </a:tblGrid>
              <a:tr h="311366">
                <a:tc>
                  <a:txBody>
                    <a:bodyPr/>
                    <a:lstStyle/>
                    <a:p>
                      <a:pPr algn="ctr"/>
                      <a:r>
                        <a:rPr lang="en-US" altLang="zh-TW" sz="1600" dirty="0">
                          <a:latin typeface="+mn-lt"/>
                          <a:ea typeface="+mj-ea"/>
                        </a:rPr>
                        <a:t>10</a:t>
                      </a:r>
                      <a:r>
                        <a:rPr lang="zh-TW" altLang="en-US" sz="1600" dirty="0">
                          <a:latin typeface="+mn-lt"/>
                          <a:ea typeface="+mj-ea"/>
                        </a:rPr>
                        <a:t>月</a:t>
                      </a:r>
                      <a:r>
                        <a:rPr lang="en-US" altLang="zh-TW" sz="1600" dirty="0">
                          <a:latin typeface="+mn-lt"/>
                          <a:ea typeface="+mj-ea"/>
                        </a:rPr>
                        <a:t>9</a:t>
                      </a:r>
                      <a:r>
                        <a:rPr lang="zh-TW" altLang="en-US" sz="1600" dirty="0">
                          <a:latin typeface="+mn-lt"/>
                          <a:ea typeface="+mj-ea"/>
                        </a:rPr>
                        <a:t>日</a:t>
                      </a:r>
                    </a:p>
                  </a:txBody>
                  <a:tcPr anchor="ctr">
                    <a:lnL w="12700" cap="flat" cmpd="sng" algn="ctr">
                      <a:solidFill>
                        <a:schemeClr val="accent2">
                          <a:lumMod val="50000"/>
                        </a:schemeClr>
                      </a:solidFill>
                      <a:prstDash val="solid"/>
                      <a:round/>
                      <a:headEnd type="none" w="med" len="med"/>
                      <a:tailEnd type="none" w="med" len="med"/>
                    </a:lnL>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algn="ctr"/>
                      <a:r>
                        <a:rPr lang="zh-TW" altLang="en-US" sz="1600" dirty="0">
                          <a:latin typeface="+mn-lt"/>
                          <a:ea typeface="+mj-ea"/>
                        </a:rPr>
                        <a:t>項  目</a:t>
                      </a:r>
                    </a:p>
                  </a:txBody>
                  <a:tcPr anchor="ctr">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023584929"/>
                  </a:ext>
                </a:extLst>
              </a:tr>
              <a:tr h="944435">
                <a:tc>
                  <a:txBody>
                    <a:bodyPr/>
                    <a:lstStyle/>
                    <a:p>
                      <a:pPr algn="ctr"/>
                      <a:r>
                        <a:rPr lang="en-US" altLang="zh-TW" sz="1400" dirty="0">
                          <a:latin typeface="+mn-lt"/>
                          <a:ea typeface="+mj-ea"/>
                        </a:rPr>
                        <a:t>10:00-10:30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lnL w="12700" cap="flat" cmpd="sng" algn="ctr">
                      <a:solidFill>
                        <a:schemeClr val="accent2">
                          <a:lumMod val="50000"/>
                        </a:schemeClr>
                      </a:solidFill>
                      <a:prstDash val="solid"/>
                      <a:round/>
                      <a:headEnd type="none" w="med" len="med"/>
                      <a:tailEnd type="none" w="med" len="med"/>
                    </a:lnL>
                    <a:lnT w="12700" cap="flat" cmpd="sng" algn="ctr">
                      <a:solidFill>
                        <a:schemeClr val="accent2">
                          <a:lumMod val="50000"/>
                        </a:schemeClr>
                      </a:solidFill>
                      <a:prstDash val="solid"/>
                      <a:round/>
                      <a:headEnd type="none" w="med" len="med"/>
                      <a:tailEnd type="none" w="med" len="med"/>
                    </a:lnT>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dirty="0">
                          <a:latin typeface="+mn-lt"/>
                          <a:ea typeface="+mj-ea"/>
                        </a:rPr>
                        <a:t>專題演講 </a:t>
                      </a:r>
                      <a:r>
                        <a:rPr lang="en-US" altLang="zh-TW" sz="1600" b="1" dirty="0">
                          <a:latin typeface="+mn-lt"/>
                          <a:ea typeface="+mj-ea"/>
                        </a:rPr>
                        <a:t>–</a:t>
                      </a:r>
                      <a:r>
                        <a:rPr lang="zh-TW" altLang="en-US" sz="1600" b="1" dirty="0">
                          <a:latin typeface="+mn-lt"/>
                          <a:ea typeface="+mj-ea"/>
                        </a:rPr>
                        <a:t> </a:t>
                      </a:r>
                      <a:r>
                        <a:rPr lang="en-US" altLang="zh-TW" sz="1600" b="1" dirty="0">
                          <a:latin typeface="+mn-lt"/>
                          <a:ea typeface="+mj-ea"/>
                        </a:rPr>
                        <a:t>4</a:t>
                      </a:r>
                      <a:r>
                        <a:rPr lang="zh-TW" altLang="en-US" sz="1600" b="1" dirty="0">
                          <a:latin typeface="+mn-lt"/>
                          <a:ea typeface="+mj-ea"/>
                        </a:rPr>
                        <a:t> </a:t>
                      </a:r>
                      <a:endParaRPr lang="en-US" altLang="zh-TW" sz="1600" b="1"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無添加發展促進協進會 </a:t>
                      </a:r>
                      <a:r>
                        <a:rPr lang="en-US" altLang="zh-TW" sz="1400" dirty="0">
                          <a:latin typeface="+mn-lt"/>
                          <a:ea typeface="+mj-ea"/>
                        </a:rPr>
                        <a:t>–</a:t>
                      </a:r>
                      <a:r>
                        <a:rPr lang="zh-TW" altLang="en-US" sz="1400" dirty="0">
                          <a:latin typeface="+mn-lt"/>
                          <a:ea typeface="+mj-ea"/>
                        </a:rPr>
                        <a:t> </a:t>
                      </a:r>
                      <a:endParaRPr lang="en-US" altLang="zh-TW" sz="1400" dirty="0">
                        <a:latin typeface="+mn-lt"/>
                        <a:ea typeface="+mj-ea"/>
                      </a:endParaRPr>
                    </a:p>
                    <a:p>
                      <a:pPr algn="ctr">
                        <a:lnSpc>
                          <a:spcPct val="120000"/>
                        </a:lnSpc>
                      </a:pPr>
                      <a:r>
                        <a:rPr lang="zh-TW" altLang="en-US" sz="1600" kern="1200" dirty="0">
                          <a:solidFill>
                            <a:schemeClr val="dk1"/>
                          </a:solidFill>
                          <a:latin typeface="+mn-lt"/>
                          <a:ea typeface="+mj-ea"/>
                          <a:cs typeface="+mn-cs"/>
                        </a:rPr>
                        <a:t>陳若淮總經理</a:t>
                      </a:r>
                      <a:endParaRPr lang="en-US" altLang="zh-TW" sz="1600" kern="1200" dirty="0">
                        <a:solidFill>
                          <a:schemeClr val="dk1"/>
                        </a:solidFill>
                        <a:latin typeface="+mn-lt"/>
                        <a:ea typeface="+mj-ea"/>
                        <a:cs typeface="+mn-cs"/>
                      </a:endParaRPr>
                    </a:p>
                  </a:txBody>
                  <a:tcPr anchor="ctr">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tcPr>
                </a:tc>
                <a:extLst>
                  <a:ext uri="{0D108BD9-81ED-4DB2-BD59-A6C34878D82A}">
                    <a16:rowId xmlns:a16="http://schemas.microsoft.com/office/drawing/2014/main" val="277916507"/>
                  </a:ext>
                </a:extLst>
              </a:tr>
              <a:tr h="915817">
                <a:tc>
                  <a:txBody>
                    <a:bodyPr/>
                    <a:lstStyle/>
                    <a:p>
                      <a:pPr algn="ctr"/>
                      <a:r>
                        <a:rPr lang="en-US" altLang="zh-TW" sz="1400" dirty="0">
                          <a:latin typeface="+mn-lt"/>
                          <a:ea typeface="+mj-ea"/>
                        </a:rPr>
                        <a:t>10:30-12:00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lnL w="12700" cap="flat" cmpd="sng" algn="ctr">
                      <a:solidFill>
                        <a:schemeClr val="accent2">
                          <a:lumMod val="50000"/>
                        </a:schemeClr>
                      </a:solidFill>
                      <a:prstDash val="solid"/>
                      <a:round/>
                      <a:headEnd type="none" w="med" len="med"/>
                      <a:tailEnd type="none" w="med" len="med"/>
                    </a:lnL>
                    <a:lnB w="12700" cap="flat" cmpd="sng" algn="ctr">
                      <a:solidFill>
                        <a:schemeClr val="accent2">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dirty="0">
                          <a:latin typeface="+mn-lt"/>
                          <a:ea typeface="+mj-ea"/>
                        </a:rPr>
                        <a:t>專題演講 </a:t>
                      </a:r>
                      <a:r>
                        <a:rPr lang="en-US" altLang="zh-TW" sz="1600" b="1" dirty="0">
                          <a:latin typeface="+mn-lt"/>
                          <a:ea typeface="+mj-ea"/>
                        </a:rPr>
                        <a:t>–</a:t>
                      </a:r>
                      <a:r>
                        <a:rPr lang="zh-TW" altLang="en-US" sz="1600" b="1" dirty="0">
                          <a:latin typeface="+mn-lt"/>
                          <a:ea typeface="+mj-ea"/>
                        </a:rPr>
                        <a:t> </a:t>
                      </a:r>
                      <a:r>
                        <a:rPr lang="en-US" altLang="zh-TW" sz="1600" b="1" dirty="0">
                          <a:latin typeface="+mn-lt"/>
                          <a:ea typeface="+mj-ea"/>
                        </a:rPr>
                        <a:t>5</a:t>
                      </a:r>
                      <a:r>
                        <a:rPr lang="zh-TW" altLang="en-US" sz="1600" b="1" dirty="0">
                          <a:latin typeface="+mn-lt"/>
                          <a:ea typeface="+mj-ea"/>
                        </a:rPr>
                        <a:t> </a:t>
                      </a:r>
                      <a:endParaRPr lang="en-US" altLang="zh-TW" sz="1600" b="1" dirty="0">
                        <a:latin typeface="+mn-lt"/>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仁者照護網 </a:t>
                      </a:r>
                      <a:r>
                        <a:rPr lang="en-US" altLang="zh-TW" sz="1600" dirty="0">
                          <a:latin typeface="+mn-lt"/>
                          <a:ea typeface="+mj-ea"/>
                        </a:rPr>
                        <a:t>–</a:t>
                      </a:r>
                      <a:r>
                        <a:rPr lang="zh-TW" altLang="en-US" sz="1600" dirty="0">
                          <a:latin typeface="+mn-lt"/>
                          <a:ea typeface="+mj-ea"/>
                        </a:rPr>
                        <a:t> 李文娟總編輯</a:t>
                      </a:r>
                    </a:p>
                  </a:txBody>
                  <a:tcPr anchor="ctr">
                    <a:lnR w="12700" cap="flat" cmpd="sng" algn="ctr">
                      <a:solidFill>
                        <a:schemeClr val="accent2">
                          <a:lumMod val="50000"/>
                        </a:schemeClr>
                      </a:solidFill>
                      <a:prstDash val="solid"/>
                      <a:round/>
                      <a:headEnd type="none" w="med" len="med"/>
                      <a:tailEnd type="none" w="med" len="med"/>
                    </a:lnR>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290061704"/>
                  </a:ext>
                </a:extLst>
              </a:tr>
            </a:tbl>
          </a:graphicData>
        </a:graphic>
      </p:graphicFrame>
      <p:cxnSp>
        <p:nvCxnSpPr>
          <p:cNvPr id="2" name="直線接點 1">
            <a:extLst>
              <a:ext uri="{FF2B5EF4-FFF2-40B4-BE49-F238E27FC236}">
                <a16:creationId xmlns:a16="http://schemas.microsoft.com/office/drawing/2014/main" id="{8257B224-7211-24A0-2D39-6760C2DC795C}"/>
              </a:ext>
            </a:extLst>
          </p:cNvPr>
          <p:cNvCxnSpPr>
            <a:cxnSpLocks/>
          </p:cNvCxnSpPr>
          <p:nvPr/>
        </p:nvCxnSpPr>
        <p:spPr>
          <a:xfrm flipV="1">
            <a:off x="628650" y="4242220"/>
            <a:ext cx="8011497" cy="13257"/>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3" name="標題 1">
            <a:extLst>
              <a:ext uri="{FF2B5EF4-FFF2-40B4-BE49-F238E27FC236}">
                <a16:creationId xmlns:a16="http://schemas.microsoft.com/office/drawing/2014/main" id="{BF81A732-AF3F-63C8-E0F8-73C5A4B60081}"/>
              </a:ext>
            </a:extLst>
          </p:cNvPr>
          <p:cNvSpPr txBox="1">
            <a:spLocks/>
          </p:cNvSpPr>
          <p:nvPr/>
        </p:nvSpPr>
        <p:spPr>
          <a:xfrm>
            <a:off x="0" y="3429000"/>
            <a:ext cx="9144000" cy="911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專題演講議程</a:t>
            </a:r>
            <a:r>
              <a:rPr lang="en-US" altLang="zh-TW"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D</a:t>
            </a:r>
            <a:r>
              <a:rPr lang="zh-TW" altLang="en-US"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場 次 </a:t>
            </a:r>
            <a:r>
              <a:rPr lang="en-US" altLang="zh-TW"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樂活好料理</a:t>
            </a:r>
            <a:r>
              <a:rPr lang="en-US" altLang="zh-TW" sz="3200" b="1">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74E981B0-417B-6050-4C38-BBEC2F0B7BAB}"/>
              </a:ext>
            </a:extLst>
          </p:cNvPr>
          <p:cNvGraphicFramePr>
            <a:graphicFrameLocks noGrp="1"/>
          </p:cNvGraphicFramePr>
          <p:nvPr>
            <p:extLst>
              <p:ext uri="{D42A27DB-BD31-4B8C-83A1-F6EECF244321}">
                <p14:modId xmlns:p14="http://schemas.microsoft.com/office/powerpoint/2010/main" val="4230673721"/>
              </p:ext>
            </p:extLst>
          </p:nvPr>
        </p:nvGraphicFramePr>
        <p:xfrm>
          <a:off x="468469" y="4340122"/>
          <a:ext cx="8331857" cy="2199724"/>
        </p:xfrm>
        <a:graphic>
          <a:graphicData uri="http://schemas.openxmlformats.org/drawingml/2006/table">
            <a:tbl>
              <a:tblPr firstRow="1" bandRow="1">
                <a:tableStyleId>{21E4AEA4-8DFA-4A89-87EB-49C32662AFE0}</a:tableStyleId>
              </a:tblPr>
              <a:tblGrid>
                <a:gridCol w="2079893">
                  <a:extLst>
                    <a:ext uri="{9D8B030D-6E8A-4147-A177-3AD203B41FA5}">
                      <a16:colId xmlns:a16="http://schemas.microsoft.com/office/drawing/2014/main" val="1050582113"/>
                    </a:ext>
                  </a:extLst>
                </a:gridCol>
                <a:gridCol w="6251964">
                  <a:extLst>
                    <a:ext uri="{9D8B030D-6E8A-4147-A177-3AD203B41FA5}">
                      <a16:colId xmlns:a16="http://schemas.microsoft.com/office/drawing/2014/main" val="1842277566"/>
                    </a:ext>
                  </a:extLst>
                </a:gridCol>
              </a:tblGrid>
              <a:tr h="311366">
                <a:tc>
                  <a:txBody>
                    <a:bodyPr/>
                    <a:lstStyle/>
                    <a:p>
                      <a:pPr algn="ctr"/>
                      <a:r>
                        <a:rPr lang="en-US" altLang="zh-TW" sz="1600" dirty="0">
                          <a:latin typeface="+mn-lt"/>
                          <a:ea typeface="+mj-ea"/>
                        </a:rPr>
                        <a:t>10</a:t>
                      </a:r>
                      <a:r>
                        <a:rPr lang="zh-TW" altLang="en-US" sz="1600" dirty="0">
                          <a:latin typeface="+mn-lt"/>
                          <a:ea typeface="+mj-ea"/>
                        </a:rPr>
                        <a:t>月</a:t>
                      </a:r>
                      <a:r>
                        <a:rPr lang="en-US" altLang="zh-TW" sz="1600" dirty="0">
                          <a:latin typeface="+mn-lt"/>
                          <a:ea typeface="+mj-ea"/>
                        </a:rPr>
                        <a:t>9</a:t>
                      </a:r>
                      <a:r>
                        <a:rPr lang="zh-TW" altLang="en-US" sz="1600" dirty="0">
                          <a:latin typeface="+mn-lt"/>
                          <a:ea typeface="+mj-ea"/>
                        </a:rPr>
                        <a:t>日</a:t>
                      </a:r>
                    </a:p>
                  </a:txBody>
                  <a:tcPr anchor="ctr">
                    <a:lnL w="12700" cap="flat" cmpd="sng" algn="ctr">
                      <a:solidFill>
                        <a:schemeClr val="accent2">
                          <a:lumMod val="50000"/>
                        </a:schemeClr>
                      </a:solidFill>
                      <a:prstDash val="solid"/>
                      <a:round/>
                      <a:headEnd type="none" w="med" len="med"/>
                      <a:tailEnd type="none" w="med" len="med"/>
                    </a:lnL>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algn="ctr"/>
                      <a:r>
                        <a:rPr lang="zh-TW" altLang="en-US" sz="1600" dirty="0">
                          <a:latin typeface="+mn-lt"/>
                          <a:ea typeface="+mj-ea"/>
                        </a:rPr>
                        <a:t>項  目</a:t>
                      </a:r>
                    </a:p>
                  </a:txBody>
                  <a:tcPr anchor="ctr">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023584929"/>
                  </a:ext>
                </a:extLst>
              </a:tr>
              <a:tr h="944435">
                <a:tc>
                  <a:txBody>
                    <a:bodyPr/>
                    <a:lstStyle/>
                    <a:p>
                      <a:pPr algn="ctr"/>
                      <a:r>
                        <a:rPr lang="en-US" altLang="zh-TW" sz="1400" dirty="0">
                          <a:latin typeface="+mn-lt"/>
                          <a:ea typeface="+mj-ea"/>
                        </a:rPr>
                        <a:t>14:00-15:00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lnL w="12700" cap="flat" cmpd="sng" algn="ctr">
                      <a:solidFill>
                        <a:schemeClr val="accent2">
                          <a:lumMod val="50000"/>
                        </a:schemeClr>
                      </a:solidFill>
                      <a:prstDash val="solid"/>
                      <a:round/>
                      <a:headEnd type="none" w="med" len="med"/>
                      <a:tailEnd type="none" w="med" len="med"/>
                    </a:lnL>
                    <a:lnT w="12700" cap="flat" cmpd="sng" algn="ctr">
                      <a:solidFill>
                        <a:schemeClr val="accent2">
                          <a:lumMod val="50000"/>
                        </a:schemeClr>
                      </a:solidFill>
                      <a:prstDash val="solid"/>
                      <a:round/>
                      <a:headEnd type="none" w="med" len="med"/>
                      <a:tailEnd type="none" w="med" len="med"/>
                    </a:lnT>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kern="1200" dirty="0">
                          <a:solidFill>
                            <a:schemeClr val="dk1"/>
                          </a:solidFill>
                          <a:latin typeface="+mn-lt"/>
                          <a:ea typeface="+mj-ea"/>
                          <a:cs typeface="+mn-cs"/>
                        </a:rPr>
                        <a:t>零剩食 樂活好料理</a:t>
                      </a:r>
                      <a:endParaRPr lang="en-US" altLang="zh-TW" sz="1600" b="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i="1" kern="1200" dirty="0">
                          <a:solidFill>
                            <a:schemeClr val="dk1"/>
                          </a:solidFill>
                          <a:latin typeface="+mn-lt"/>
                          <a:ea typeface="+mn-ea"/>
                          <a:cs typeface="+mn-cs"/>
                        </a:rPr>
                        <a:t>柯文華 教授兼系主任</a:t>
                      </a:r>
                      <a:endParaRPr lang="en-US" altLang="zh-TW" sz="1600" b="1" i="1" kern="1200" dirty="0">
                        <a:solidFill>
                          <a:schemeClr val="dk1"/>
                        </a:solidFill>
                        <a:latin typeface="+mn-lt"/>
                        <a:ea typeface="+mj-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kern="1200" dirty="0">
                          <a:solidFill>
                            <a:schemeClr val="dk1"/>
                          </a:solidFill>
                          <a:latin typeface="+mn-lt"/>
                          <a:ea typeface="+mj-ea"/>
                          <a:cs typeface="+mn-cs"/>
                        </a:rPr>
                        <a:t>輔仁大學餐旅管理學系</a:t>
                      </a:r>
                      <a:endParaRPr lang="en-US" altLang="zh-TW" sz="1600" kern="1200" dirty="0">
                        <a:solidFill>
                          <a:schemeClr val="dk1"/>
                        </a:solidFill>
                        <a:latin typeface="+mn-lt"/>
                        <a:ea typeface="+mj-ea"/>
                        <a:cs typeface="+mn-cs"/>
                      </a:endParaRPr>
                    </a:p>
                  </a:txBody>
                  <a:tcPr anchor="ctr">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tcPr>
                </a:tc>
                <a:extLst>
                  <a:ext uri="{0D108BD9-81ED-4DB2-BD59-A6C34878D82A}">
                    <a16:rowId xmlns:a16="http://schemas.microsoft.com/office/drawing/2014/main" val="277916507"/>
                  </a:ext>
                </a:extLst>
              </a:tr>
              <a:tr h="915817">
                <a:tc>
                  <a:txBody>
                    <a:bodyPr/>
                    <a:lstStyle/>
                    <a:p>
                      <a:pPr algn="ctr"/>
                      <a:r>
                        <a:rPr lang="en-US" altLang="zh-TW" sz="1400" dirty="0">
                          <a:latin typeface="+mn-lt"/>
                          <a:ea typeface="+mj-ea"/>
                        </a:rPr>
                        <a:t>15:00-16:00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kern="1200" dirty="0">
                          <a:solidFill>
                            <a:schemeClr val="dk1"/>
                          </a:solidFill>
                          <a:latin typeface="+mn-lt"/>
                          <a:ea typeface="+mn-ea"/>
                          <a:cs typeface="+mn-cs"/>
                        </a:rPr>
                        <a:t>(</a:t>
                      </a:r>
                      <a:r>
                        <a:rPr lang="zh-TW" altLang="en-US" sz="1400" kern="1200" dirty="0">
                          <a:solidFill>
                            <a:schemeClr val="dk1"/>
                          </a:solidFill>
                          <a:latin typeface="+mn-lt"/>
                          <a:ea typeface="+mn-ea"/>
                          <a:cs typeface="+mn-cs"/>
                        </a:rPr>
                        <a:t>流行館</a:t>
                      </a:r>
                      <a:r>
                        <a:rPr lang="en-US" altLang="zh-TW" sz="1400" kern="1200" dirty="0">
                          <a:solidFill>
                            <a:schemeClr val="dk1"/>
                          </a:solidFill>
                          <a:latin typeface="+mn-lt"/>
                          <a:ea typeface="+mn-ea"/>
                          <a:cs typeface="+mn-cs"/>
                        </a:rPr>
                        <a:t>)</a:t>
                      </a:r>
                      <a:endParaRPr lang="zh-TW" altLang="en-US" sz="1400" kern="1200" dirty="0">
                        <a:solidFill>
                          <a:schemeClr val="dk1"/>
                        </a:solidFill>
                        <a:latin typeface="+mn-lt"/>
                        <a:ea typeface="+mn-ea"/>
                        <a:cs typeface="+mn-cs"/>
                      </a:endParaRPr>
                    </a:p>
                  </a:txBody>
                  <a:tcPr anchor="ctr">
                    <a:lnL w="12700" cap="flat" cmpd="sng" algn="ctr">
                      <a:solidFill>
                        <a:schemeClr val="accent2">
                          <a:lumMod val="50000"/>
                        </a:schemeClr>
                      </a:solidFill>
                      <a:prstDash val="solid"/>
                      <a:round/>
                      <a:headEnd type="none" w="med" len="med"/>
                      <a:tailEnd type="none" w="med" len="med"/>
                    </a:lnL>
                    <a:lnB w="12700" cap="flat" cmpd="sng" algn="ctr">
                      <a:solidFill>
                        <a:schemeClr val="accent2">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TW" altLang="en-US" sz="1600" b="1" kern="1200" dirty="0">
                          <a:solidFill>
                            <a:schemeClr val="dk1"/>
                          </a:solidFill>
                          <a:latin typeface="+mn-lt"/>
                          <a:ea typeface="+mj-ea"/>
                          <a:cs typeface="+mn-cs"/>
                        </a:rPr>
                        <a:t>健康無負擔料理現場示範 </a:t>
                      </a:r>
                      <a:endParaRPr lang="en-US" altLang="zh-TW" sz="1600" b="1" kern="1200" dirty="0">
                        <a:solidFill>
                          <a:schemeClr val="dk1"/>
                        </a:solidFill>
                        <a:latin typeface="+mn-lt"/>
                        <a:ea typeface="+mj-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i="1" kern="1200" dirty="0">
                          <a:solidFill>
                            <a:schemeClr val="dk1"/>
                          </a:solidFill>
                          <a:latin typeface="+mn-lt"/>
                          <a:ea typeface="+mn-ea"/>
                          <a:cs typeface="+mn-cs"/>
                        </a:rPr>
                        <a:t>吳昇蓉</a:t>
                      </a:r>
                      <a:endParaRPr lang="en-US" altLang="zh-TW" sz="1600" b="1" i="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chemeClr val="dk1"/>
                          </a:solidFill>
                          <a:latin typeface="+mn-lt"/>
                          <a:ea typeface="+mn-ea"/>
                          <a:cs typeface="+mn-cs"/>
                        </a:rPr>
                        <a:t>吳謝私廚工作室</a:t>
                      </a:r>
                    </a:p>
                  </a:txBody>
                  <a:tcPr anchor="ctr">
                    <a:lnR w="12700" cap="flat" cmpd="sng" algn="ctr">
                      <a:solidFill>
                        <a:schemeClr val="accent2">
                          <a:lumMod val="50000"/>
                        </a:schemeClr>
                      </a:solidFill>
                      <a:prstDash val="solid"/>
                      <a:round/>
                      <a:headEnd type="none" w="med" len="med"/>
                      <a:tailEnd type="none" w="med" len="med"/>
                    </a:lnR>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290061704"/>
                  </a:ext>
                </a:extLst>
              </a:tr>
            </a:tbl>
          </a:graphicData>
        </a:graphic>
      </p:graphicFrame>
    </p:spTree>
    <p:extLst>
      <p:ext uri="{BB962C8B-B14F-4D97-AF65-F5344CB8AC3E}">
        <p14:creationId xmlns:p14="http://schemas.microsoft.com/office/powerpoint/2010/main" val="2833904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內容版面配置區 6">
            <a:extLst>
              <a:ext uri="{FF2B5EF4-FFF2-40B4-BE49-F238E27FC236}">
                <a16:creationId xmlns:a16="http://schemas.microsoft.com/office/drawing/2014/main" id="{6C3E74D9-E0D6-4587-BF9F-590902F39A4A}"/>
              </a:ext>
            </a:extLst>
          </p:cNvPr>
          <p:cNvSpPr>
            <a:spLocks noGrp="1"/>
          </p:cNvSpPr>
          <p:nvPr>
            <p:ph idx="1"/>
          </p:nvPr>
        </p:nvSpPr>
        <p:spPr>
          <a:xfrm>
            <a:off x="268881" y="1622204"/>
            <a:ext cx="4055788" cy="4460595"/>
          </a:xfrm>
        </p:spPr>
        <p:txBody>
          <a:bodyPr vert="horz" lIns="91440" tIns="45720" rIns="91440" bIns="45720" rtlCol="0" anchor="ctr">
            <a:noAutofit/>
          </a:bodyPr>
          <a:lstStyle/>
          <a:p>
            <a:pPr marL="0" indent="0" hangingPunct="0">
              <a:spcAft>
                <a:spcPts val="600"/>
              </a:spcAft>
              <a:buNone/>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現長庚紀念醫院臨床毒物科護理師，隨夫婿林杰樑醫師投入毒物研究數十年，擅長以簡單、快速、取得方便的方式，跟大眾分享正確生活觀，成了眾多家庭主婦、職業婦女及重視健康安全者信任的生活指標，與安心的力量。</a:t>
            </a:r>
            <a:endPar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hangingPunct="0">
              <a:spcAft>
                <a:spcPts val="600"/>
              </a:spcAft>
              <a:buNone/>
            </a:pPr>
            <a:r>
              <a:rPr lang="zh-TW" altLang="en-US" sz="1600" b="1" dirty="0">
                <a:effectLst/>
                <a:latin typeface="標楷體" panose="03000509000000000000" pitchFamily="65" charset="-120"/>
                <a:ea typeface="標楷體" panose="03000509000000000000" pitchFamily="65" charset="-120"/>
              </a:rPr>
              <a:t>經歷：</a:t>
            </a:r>
          </a:p>
          <a:p>
            <a:pPr marL="0" indent="0" hangingPunct="0">
              <a:lnSpc>
                <a:spcPct val="100000"/>
              </a:lnSpc>
              <a:spcAft>
                <a:spcPts val="600"/>
              </a:spcAft>
              <a:buNone/>
            </a:pPr>
            <a:r>
              <a:rPr lang="zh-TW" altLang="en-US" sz="1600" dirty="0">
                <a:effectLst/>
                <a:latin typeface="標楷體" panose="03000509000000000000" pitchFamily="65" charset="-120"/>
                <a:ea typeface="標楷體" panose="03000509000000000000" pitchFamily="65" charset="-120"/>
              </a:rPr>
              <a:t>台大公衛研究助理</a:t>
            </a:r>
          </a:p>
          <a:p>
            <a:pPr marL="0" indent="0" hangingPunct="0">
              <a:lnSpc>
                <a:spcPct val="100000"/>
              </a:lnSpc>
              <a:spcAft>
                <a:spcPts val="600"/>
              </a:spcAft>
              <a:buNone/>
            </a:pPr>
            <a:r>
              <a:rPr lang="zh-TW" altLang="en-US" sz="1600" dirty="0">
                <a:effectLst/>
                <a:latin typeface="標楷體" panose="03000509000000000000" pitchFamily="65" charset="-120"/>
                <a:ea typeface="標楷體" panose="03000509000000000000" pitchFamily="65" charset="-120"/>
              </a:rPr>
              <a:t>聖馬爾定醫院護理部督導</a:t>
            </a:r>
          </a:p>
          <a:p>
            <a:pPr marL="0" indent="0" hangingPunct="0">
              <a:lnSpc>
                <a:spcPct val="100000"/>
              </a:lnSpc>
              <a:spcAft>
                <a:spcPts val="600"/>
              </a:spcAft>
              <a:buNone/>
            </a:pPr>
            <a:r>
              <a:rPr lang="zh-TW" altLang="en-US" sz="1600" dirty="0">
                <a:effectLst/>
                <a:latin typeface="標楷體" panose="03000509000000000000" pitchFamily="65" charset="-120"/>
                <a:ea typeface="標楷體" panose="03000509000000000000" pitchFamily="65" charset="-120"/>
              </a:rPr>
              <a:t>感染控制護理師</a:t>
            </a:r>
          </a:p>
          <a:p>
            <a:pPr marL="0" indent="0" hangingPunct="0">
              <a:lnSpc>
                <a:spcPct val="100000"/>
              </a:lnSpc>
              <a:spcAft>
                <a:spcPts val="600"/>
              </a:spcAft>
              <a:buNone/>
            </a:pPr>
            <a:r>
              <a:rPr lang="zh-TW" altLang="en-US" sz="1600" dirty="0">
                <a:effectLst/>
                <a:latin typeface="標楷體" panose="03000509000000000000" pitchFamily="65" charset="-120"/>
                <a:ea typeface="標楷體" panose="03000509000000000000" pitchFamily="65" charset="-120"/>
              </a:rPr>
              <a:t>洗腎室護理師執照</a:t>
            </a:r>
          </a:p>
        </p:txBody>
      </p:sp>
      <p:sp>
        <p:nvSpPr>
          <p:cNvPr id="75" name="Rectangle 7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a:extLst>
              <a:ext uri="{FF2B5EF4-FFF2-40B4-BE49-F238E27FC236}">
                <a16:creationId xmlns:a16="http://schemas.microsoft.com/office/drawing/2014/main" id="{787A7E54-E82B-4007-B5D8-366B24410205}"/>
              </a:ext>
            </a:extLst>
          </p:cNvPr>
          <p:cNvSpPr txBox="1"/>
          <p:nvPr/>
        </p:nvSpPr>
        <p:spPr>
          <a:xfrm>
            <a:off x="462399" y="1158559"/>
            <a:ext cx="1595309" cy="784830"/>
          </a:xfrm>
          <a:prstGeom prst="rect">
            <a:avLst/>
          </a:prstGeom>
          <a:noFill/>
        </p:spPr>
        <p:txBody>
          <a:bodyPr wrap="none" rtlCol="0">
            <a:spAutoFit/>
          </a:bodyPr>
          <a:lstStyle/>
          <a:p>
            <a:pPr>
              <a:spcAft>
                <a:spcPts val="600"/>
              </a:spcAft>
            </a:pPr>
            <a:r>
              <a:rPr lang="zh-TW" altLang="en-US" sz="2000" b="1" kern="100" dirty="0">
                <a:effectLst/>
                <a:latin typeface="Times New Roman" panose="02020603050405020304" pitchFamily="18" charset="0"/>
                <a:ea typeface="標楷體" panose="03000509000000000000" pitchFamily="65" charset="-120"/>
                <a:cs typeface="Times New Roman" panose="02020603050405020304" pitchFamily="18" charset="0"/>
              </a:rPr>
              <a:t>防毒專家</a:t>
            </a:r>
            <a:endParaRPr lang="en-US" alt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sz="2000" b="1" dirty="0">
                <a:effectLst/>
                <a:latin typeface="標楷體" panose="03000509000000000000" pitchFamily="65" charset="-120"/>
                <a:ea typeface="標楷體" panose="03000509000000000000" pitchFamily="65" charset="-120"/>
              </a:rPr>
              <a:t>譚敦慈 女士</a:t>
            </a:r>
            <a:endParaRPr lang="en-US" altLang="zh-TW" sz="2000" b="1" dirty="0">
              <a:effectLst/>
              <a:latin typeface="標楷體" panose="03000509000000000000" pitchFamily="65" charset="-120"/>
              <a:ea typeface="標楷體" panose="03000509000000000000" pitchFamily="65" charset="-120"/>
            </a:endParaRPr>
          </a:p>
        </p:txBody>
      </p:sp>
      <p:sp>
        <p:nvSpPr>
          <p:cNvPr id="13" name="標題 1">
            <a:extLst>
              <a:ext uri="{FF2B5EF4-FFF2-40B4-BE49-F238E27FC236}">
                <a16:creationId xmlns:a16="http://schemas.microsoft.com/office/drawing/2014/main" id="{D18179DA-9600-49AE-800D-E169DFBF7601}"/>
              </a:ext>
            </a:extLst>
          </p:cNvPr>
          <p:cNvSpPr txBox="1">
            <a:spLocks/>
          </p:cNvSpPr>
          <p:nvPr/>
        </p:nvSpPr>
        <p:spPr>
          <a:xfrm>
            <a:off x="402386" y="17846"/>
            <a:ext cx="3212237" cy="9266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b="1" dirty="0">
                <a:solidFill>
                  <a:srgbClr val="C00000"/>
                </a:solidFill>
                <a:latin typeface="標楷體" panose="03000509000000000000" pitchFamily="65" charset="-120"/>
                <a:ea typeface="標楷體" panose="03000509000000000000" pitchFamily="65" charset="-120"/>
              </a:rPr>
              <a:t>貴賓邀請</a:t>
            </a:r>
          </a:p>
        </p:txBody>
      </p:sp>
      <p:pic>
        <p:nvPicPr>
          <p:cNvPr id="11" name="圖片 10" descr="美學看板人物《俠醫仁妻防毒教母-譚敦慈》">
            <a:extLst>
              <a:ext uri="{FF2B5EF4-FFF2-40B4-BE49-F238E27FC236}">
                <a16:creationId xmlns:a16="http://schemas.microsoft.com/office/drawing/2014/main" id="{F04AA60C-F31A-4B71-B4D4-96DF5C322250}"/>
              </a:ext>
            </a:extLst>
          </p:cNvPr>
          <p:cNvPicPr/>
          <p:nvPr/>
        </p:nvPicPr>
        <p:blipFill rotWithShape="1">
          <a:blip r:embed="rId2" cstate="print">
            <a:extLst>
              <a:ext uri="{28A0092B-C50C-407E-A947-70E740481C1C}">
                <a14:useLocalDpi xmlns:a14="http://schemas.microsoft.com/office/drawing/2010/main" val="0"/>
              </a:ext>
            </a:extLst>
          </a:blip>
          <a:srcRect r="43857"/>
          <a:stretch/>
        </p:blipFill>
        <p:spPr bwMode="auto">
          <a:xfrm>
            <a:off x="4625813" y="1784941"/>
            <a:ext cx="4055788" cy="37991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54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B8F0153B-2461-43BC-9802-0E01635D88DE}"/>
              </a:ext>
            </a:extLst>
          </p:cNvPr>
          <p:cNvSpPr>
            <a:spLocks noGrp="1"/>
          </p:cNvSpPr>
          <p:nvPr>
            <p:ph idx="1"/>
          </p:nvPr>
        </p:nvSpPr>
        <p:spPr>
          <a:xfrm>
            <a:off x="416543" y="2092571"/>
            <a:ext cx="3788794" cy="3511943"/>
          </a:xfrm>
        </p:spPr>
        <p:txBody>
          <a:bodyPr anchor="ctr">
            <a:normAutofit lnSpcReduction="10000"/>
          </a:bodyPr>
          <a:lstStyle/>
          <a:p>
            <a:pPr marL="0" indent="0">
              <a:buNone/>
            </a:pPr>
            <a:r>
              <a:rPr lang="en-US" altLang="zh-TW" sz="1600" kern="100" dirty="0">
                <a:latin typeface="Times New Roman" panose="02020603050405020304" pitchFamily="18" charset="0"/>
                <a:ea typeface="標楷體" panose="03000509000000000000" pitchFamily="65" charset="-120"/>
              </a:rPr>
              <a:t>A.A.</a:t>
            </a:r>
            <a:r>
              <a:rPr lang="zh-TW" altLang="en-US" sz="1600" kern="100" dirty="0">
                <a:latin typeface="Times New Roman" panose="02020603050405020304" pitchFamily="18" charset="0"/>
                <a:ea typeface="標楷體" panose="03000509000000000000" pitchFamily="65" charset="-120"/>
              </a:rPr>
              <a:t>為</a:t>
            </a:r>
            <a:r>
              <a:rPr lang="en-US" altLang="zh-TW" sz="1600" kern="100" dirty="0">
                <a:latin typeface="Times New Roman" panose="02020603050405020304" pitchFamily="18" charset="0"/>
                <a:ea typeface="標楷體" panose="03000509000000000000" pitchFamily="65" charset="-120"/>
              </a:rPr>
              <a:t>Anti Additive</a:t>
            </a:r>
            <a:r>
              <a:rPr lang="zh-TW" altLang="en-US" sz="1600" kern="100" dirty="0">
                <a:latin typeface="Times New Roman" panose="02020603050405020304" pitchFamily="18" charset="0"/>
                <a:ea typeface="標楷體" panose="03000509000000000000" pitchFamily="65" charset="-120"/>
              </a:rPr>
              <a:t>的縮寫，意「無添加物」。</a:t>
            </a:r>
            <a:endParaRPr lang="en-US" altLang="zh-TW" sz="1600" kern="100" dirty="0">
              <a:latin typeface="Times New Roman" panose="02020603050405020304" pitchFamily="18" charset="0"/>
              <a:ea typeface="標楷體" panose="03000509000000000000" pitchFamily="65" charset="-120"/>
            </a:endParaRPr>
          </a:p>
          <a:p>
            <a:pPr marL="0" indent="0">
              <a:buNone/>
            </a:pPr>
            <a:r>
              <a:rPr lang="zh-TW" altLang="en-US" sz="1600" kern="100" dirty="0">
                <a:latin typeface="Times New Roman" panose="02020603050405020304" pitchFamily="18" charset="0"/>
                <a:ea typeface="標楷體" panose="03000509000000000000" pitchFamily="65" charset="-120"/>
              </a:rPr>
              <a:t>為了捍衛源遠流長的飲食文化，保存消失中的傳統餐飲製程，同時為消費者打造健康永續⼜不失美味的餐飲環境，</a:t>
            </a:r>
            <a:r>
              <a:rPr lang="en-US" altLang="zh-TW" sz="1600" kern="100" dirty="0">
                <a:latin typeface="Times New Roman" panose="02020603050405020304" pitchFamily="18" charset="0"/>
                <a:ea typeface="標楷體" panose="03000509000000000000" pitchFamily="65" charset="-120"/>
              </a:rPr>
              <a:t>A.A.</a:t>
            </a:r>
            <a:r>
              <a:rPr lang="zh-TW" altLang="en-US" sz="1600" kern="100" dirty="0">
                <a:latin typeface="Times New Roman" panose="02020603050405020304" pitchFamily="18" charset="0"/>
                <a:ea typeface="標楷體" panose="03000509000000000000" pitchFamily="65" charset="-120"/>
              </a:rPr>
              <a:t>提倡並推廣“</a:t>
            </a:r>
            <a:r>
              <a:rPr lang="en-US" altLang="zh-TW" sz="1600" kern="100" dirty="0">
                <a:latin typeface="Times New Roman" panose="02020603050405020304" pitchFamily="18" charset="0"/>
                <a:ea typeface="標楷體" panose="03000509000000000000" pitchFamily="65" charset="-120"/>
              </a:rPr>
              <a:t>Anti Additive, healthy and sustainable</a:t>
            </a:r>
            <a:r>
              <a:rPr lang="zh-TW" altLang="en-US" sz="1600" kern="100" dirty="0">
                <a:latin typeface="Times New Roman" panose="02020603050405020304" pitchFamily="18" charset="0"/>
                <a:ea typeface="標楷體" panose="03000509000000000000" pitchFamily="65" charset="-120"/>
              </a:rPr>
              <a:t>”，即「無添加物，健康永續」。</a:t>
            </a:r>
            <a:endParaRPr lang="en-US" altLang="zh-TW" sz="1600" kern="100" dirty="0">
              <a:latin typeface="Times New Roman" panose="02020603050405020304" pitchFamily="18" charset="0"/>
              <a:ea typeface="標楷體" panose="03000509000000000000" pitchFamily="65" charset="-120"/>
            </a:endParaRPr>
          </a:p>
          <a:p>
            <a:pPr marL="0" indent="0">
              <a:buNone/>
            </a:pPr>
            <a:r>
              <a:rPr lang="zh-TW" altLang="en-US" sz="1600" b="1" kern="100" dirty="0">
                <a:effectLst/>
                <a:latin typeface="Times New Roman" panose="02020603050405020304" pitchFamily="18" charset="0"/>
                <a:ea typeface="標楷體" panose="03000509000000000000" pitchFamily="65" charset="-120"/>
              </a:rPr>
              <a:t>經歷：</a:t>
            </a:r>
            <a:endParaRPr lang="en-US" altLang="zh-TW" sz="1600" b="1" kern="100" dirty="0">
              <a:effectLst/>
              <a:latin typeface="Times New Roman" panose="02020603050405020304" pitchFamily="18" charset="0"/>
              <a:ea typeface="標楷體" panose="03000509000000000000" pitchFamily="65"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en-US" sz="1600" kern="100" dirty="0">
                <a:effectLst/>
                <a:latin typeface="Times New Roman" panose="02020603050405020304" pitchFamily="18" charset="0"/>
                <a:ea typeface="標楷體" panose="03000509000000000000" pitchFamily="65" charset="-120"/>
              </a:rPr>
              <a:t>   </a:t>
            </a:r>
            <a:r>
              <a:rPr lang="zh-TW" altLang="en-US" sz="1600" kern="100" dirty="0">
                <a:latin typeface="Times New Roman" panose="02020603050405020304" pitchFamily="18" charset="0"/>
                <a:ea typeface="標楷體" panose="03000509000000000000" pitchFamily="65" charset="-120"/>
              </a:rPr>
              <a:t>名創優品德國子公司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總經理</a:t>
            </a:r>
            <a:endParaRPr lang="en-US" altLang="zh-TW" sz="1600" kern="100" dirty="0">
              <a:effectLst/>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三井美好購物台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商品部協理</a:t>
            </a:r>
            <a:endParaRPr lang="en-US" altLang="zh-TW" sz="1600" kern="100" dirty="0">
              <a:effectLst/>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家樂福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商業規劃處長</a:t>
            </a:r>
            <a:endParaRPr lang="en-US" altLang="zh-TW" sz="1600" kern="100" dirty="0">
              <a:latin typeface="Times New Roman" panose="02020603050405020304" pitchFamily="18" charset="0"/>
              <a:ea typeface="標楷體" panose="03000509000000000000" pitchFamily="65" charset="-120"/>
            </a:endParaRPr>
          </a:p>
          <a:p>
            <a:pPr>
              <a:buFontTx/>
              <a:buChar char="-"/>
            </a:pPr>
            <a:r>
              <a:rPr lang="zh-TW" altLang="en-US" sz="1600" kern="100" dirty="0">
                <a:effectLst/>
                <a:latin typeface="Times New Roman" panose="02020603050405020304" pitchFamily="18" charset="0"/>
                <a:ea typeface="標楷體" panose="03000509000000000000" pitchFamily="65" charset="-120"/>
              </a:rPr>
              <a:t>雅芳公司 </a:t>
            </a:r>
            <a:r>
              <a:rPr lang="en-US" altLang="zh-TW" sz="1600" kern="100" dirty="0">
                <a:effectLst/>
                <a:latin typeface="Times New Roman" panose="02020603050405020304" pitchFamily="18" charset="0"/>
                <a:ea typeface="標楷體" panose="03000509000000000000" pitchFamily="65" charset="-120"/>
              </a:rPr>
              <a:t>–</a:t>
            </a:r>
            <a:r>
              <a:rPr lang="zh-TW" altLang="en-US" sz="1600" kern="100" dirty="0">
                <a:effectLst/>
                <a:latin typeface="Times New Roman" panose="02020603050405020304" pitchFamily="18" charset="0"/>
                <a:ea typeface="標楷體" panose="03000509000000000000" pitchFamily="65" charset="-120"/>
              </a:rPr>
              <a:t> 零售業務行銷經理</a:t>
            </a:r>
            <a:endParaRPr lang="en-US" altLang="zh-TW" sz="1600" kern="100" dirty="0">
              <a:effectLst/>
              <a:latin typeface="Times New Roman" panose="02020603050405020304" pitchFamily="18" charset="0"/>
              <a:ea typeface="標楷體" panose="03000509000000000000" pitchFamily="65" charset="-120"/>
            </a:endParaRP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CDA4D7A2-2E37-48EC-A104-56851A735AD4}"/>
              </a:ext>
            </a:extLst>
          </p:cNvPr>
          <p:cNvSpPr txBox="1"/>
          <p:nvPr/>
        </p:nvSpPr>
        <p:spPr>
          <a:xfrm>
            <a:off x="361404" y="1150642"/>
            <a:ext cx="4066001" cy="784830"/>
          </a:xfrm>
          <a:prstGeom prst="rect">
            <a:avLst/>
          </a:prstGeom>
          <a:noFill/>
        </p:spPr>
        <p:txBody>
          <a:bodyPr wrap="square" rtlCol="0">
            <a:spAutoFit/>
          </a:bodyPr>
          <a:lstStyle/>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無添加發展促進會</a:t>
            </a:r>
            <a:endParaRPr lang="en-US" altLang="zh-TW"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陳若淮  總經理</a:t>
            </a:r>
          </a:p>
        </p:txBody>
      </p:sp>
      <p:pic>
        <p:nvPicPr>
          <p:cNvPr id="4" name="圖片 3" descr="一張含有 牆, 個人, 室內 的圖片&#10;&#10;自動產生的描述">
            <a:extLst>
              <a:ext uri="{FF2B5EF4-FFF2-40B4-BE49-F238E27FC236}">
                <a16:creationId xmlns:a16="http://schemas.microsoft.com/office/drawing/2014/main" id="{3A9FF141-605F-4341-BD31-636D20782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109" y="770477"/>
            <a:ext cx="4369699" cy="5084176"/>
          </a:xfrm>
          <a:prstGeom prst="rect">
            <a:avLst/>
          </a:prstGeom>
        </p:spPr>
      </p:pic>
    </p:spTree>
    <p:extLst>
      <p:ext uri="{BB962C8B-B14F-4D97-AF65-F5344CB8AC3E}">
        <p14:creationId xmlns:p14="http://schemas.microsoft.com/office/powerpoint/2010/main" val="305004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
            <a:extLst>
              <a:ext uri="{FF2B5EF4-FFF2-40B4-BE49-F238E27FC236}">
                <a16:creationId xmlns:a16="http://schemas.microsoft.com/office/drawing/2014/main" id="{4DA4FEFD-514A-4E50-906A-253CB1822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26BF6275-9F57-45B6-B0B0-C5ED013B2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a:extLst>
              <a:ext uri="{FF2B5EF4-FFF2-40B4-BE49-F238E27FC236}">
                <a16:creationId xmlns:a16="http://schemas.microsoft.com/office/drawing/2014/main" id="{CDC89A7B-E6FE-4DFF-B4E9-8A33FCEFD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5">
            <a:extLst>
              <a:ext uri="{FF2B5EF4-FFF2-40B4-BE49-F238E27FC236}">
                <a16:creationId xmlns:a16="http://schemas.microsoft.com/office/drawing/2014/main" id="{31D37AF0-92F2-41FB-B5FF-BB226A98D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7">
            <a:extLst>
              <a:ext uri="{FF2B5EF4-FFF2-40B4-BE49-F238E27FC236}">
                <a16:creationId xmlns:a16="http://schemas.microsoft.com/office/drawing/2014/main" id="{875CFA1B-631D-423A-B6F7-F61DDC726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內容版面配置區 2">
            <a:extLst>
              <a:ext uri="{FF2B5EF4-FFF2-40B4-BE49-F238E27FC236}">
                <a16:creationId xmlns:a16="http://schemas.microsoft.com/office/drawing/2014/main" id="{2D6A7927-D5BE-ECD0-E49D-CD400D901B68}"/>
              </a:ext>
            </a:extLst>
          </p:cNvPr>
          <p:cNvSpPr>
            <a:spLocks noGrp="1"/>
          </p:cNvSpPr>
          <p:nvPr>
            <p:ph idx="1"/>
          </p:nvPr>
        </p:nvSpPr>
        <p:spPr>
          <a:xfrm>
            <a:off x="408278" y="2209685"/>
            <a:ext cx="4039918" cy="3506715"/>
          </a:xfrm>
        </p:spPr>
        <p:txBody>
          <a:bodyPr anchor="ctr">
            <a:normAutofit fontScale="92500" lnSpcReduction="10000"/>
          </a:bodyPr>
          <a:lstStyle/>
          <a:p>
            <a:pPr marL="0" indent="0" hangingPunct="0">
              <a:buNone/>
            </a:pPr>
            <a:r>
              <a:rPr lang="zh-TW" altLang="zh-TW" sz="1700" kern="100" dirty="0">
                <a:effectLst/>
                <a:latin typeface="Times New Roman" panose="02020603050405020304" pitchFamily="18" charset="0"/>
                <a:ea typeface="標楷體" panose="03000509000000000000" pitchFamily="65" charset="-120"/>
                <a:cs typeface="Times New Roman" panose="02020603050405020304" pitchFamily="18" charset="0"/>
              </a:rPr>
              <a:t>近年來以保健功能的分子機制為工具，篩選具保健功能潛力的食材或天然物（如中草藥）。</a:t>
            </a:r>
            <a:r>
              <a:rPr lang="zh-TW" altLang="zh-TW" sz="1700" kern="100" dirty="0">
                <a:effectLst/>
                <a:latin typeface="Times New Roman" panose="02020603050405020304" pitchFamily="18" charset="0"/>
                <a:ea typeface="標楷體" panose="03000509000000000000" pitchFamily="65" charset="-120"/>
              </a:rPr>
              <a:t>目前研究焦點是山苦瓜、褐藻素對代謝異常，尤其是肥胖、代謝症候群等之防治。</a:t>
            </a:r>
            <a:endParaRPr lang="en-US" altLang="zh-TW" sz="17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zh-TW" sz="1700" b="1" kern="100" dirty="0">
                <a:effectLst/>
                <a:latin typeface="Times New Roman" panose="02020603050405020304" pitchFamily="18" charset="0"/>
                <a:ea typeface="標楷體" panose="03000509000000000000" pitchFamily="65" charset="-120"/>
              </a:rPr>
              <a:t>現職：</a:t>
            </a:r>
            <a:endParaRPr lang="en-US" altLang="zh-TW" sz="1700" b="1" kern="100" dirty="0">
              <a:latin typeface="Times New Roman" panose="02020603050405020304" pitchFamily="18" charset="0"/>
              <a:ea typeface="新細明體" panose="02020500000000000000" pitchFamily="18" charset="-120"/>
            </a:endParaRPr>
          </a:p>
          <a:p>
            <a:pPr marL="0" indent="0">
              <a:buNone/>
            </a:pP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台灣營養基金會</a:t>
            </a: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董事長</a:t>
            </a:r>
            <a:endParaRPr lang="zh-TW" altLang="zh-TW" sz="1700" kern="100" dirty="0">
              <a:effectLst/>
              <a:latin typeface="Times New Roman" panose="02020603050405020304" pitchFamily="18" charset="0"/>
              <a:ea typeface="新細明體" panose="02020500000000000000" pitchFamily="18" charset="-120"/>
            </a:endParaRPr>
          </a:p>
          <a:p>
            <a:pPr marL="0" indent="0">
              <a:buNone/>
            </a:pP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台灣大學生化科技學系</a:t>
            </a: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教授</a:t>
            </a:r>
            <a:endParaRPr lang="zh-TW" altLang="zh-TW" sz="1700" kern="100" dirty="0">
              <a:effectLst/>
              <a:latin typeface="Times New Roman" panose="02020603050405020304" pitchFamily="18" charset="0"/>
              <a:ea typeface="新細明體" panose="02020500000000000000" pitchFamily="18" charset="-120"/>
            </a:endParaRPr>
          </a:p>
          <a:p>
            <a:pPr marL="0" indent="0">
              <a:buNone/>
            </a:pPr>
            <a:r>
              <a:rPr lang="zh-TW" altLang="zh-TW" sz="1700" b="1" kern="100" dirty="0">
                <a:effectLst/>
                <a:latin typeface="Times New Roman" panose="02020603050405020304" pitchFamily="18" charset="0"/>
                <a:ea typeface="標楷體" panose="03000509000000000000" pitchFamily="65" charset="-120"/>
              </a:rPr>
              <a:t>研究專長 ：</a:t>
            </a:r>
            <a:endParaRPr lang="zh-TW" altLang="zh-TW" sz="1700" b="1" kern="100" dirty="0">
              <a:effectLst/>
              <a:latin typeface="Times New Roman" panose="02020603050405020304" pitchFamily="18" charset="0"/>
              <a:ea typeface="新細明體" panose="02020500000000000000" pitchFamily="18" charset="-120"/>
            </a:endParaRPr>
          </a:p>
          <a:p>
            <a:pPr marL="0" indent="0">
              <a:buNone/>
            </a:pP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營養學</a:t>
            </a:r>
            <a:endParaRPr lang="zh-TW" altLang="zh-TW" sz="1700" kern="100" dirty="0">
              <a:effectLst/>
              <a:latin typeface="Times New Roman" panose="02020603050405020304" pitchFamily="18" charset="0"/>
              <a:ea typeface="新細明體" panose="02020500000000000000" pitchFamily="18" charset="-120"/>
            </a:endParaRPr>
          </a:p>
          <a:p>
            <a:pPr marL="0" indent="0">
              <a:buNone/>
            </a:pP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生化代謝</a:t>
            </a:r>
            <a:endParaRPr lang="zh-TW" altLang="zh-TW" sz="1700" kern="100" dirty="0">
              <a:effectLst/>
              <a:latin typeface="Times New Roman" panose="02020603050405020304" pitchFamily="18" charset="0"/>
              <a:ea typeface="新細明體" panose="02020500000000000000" pitchFamily="18" charset="-120"/>
            </a:endParaRPr>
          </a:p>
          <a:p>
            <a:pPr marL="0" indent="0">
              <a:buNone/>
            </a:pPr>
            <a:r>
              <a:rPr lang="en-US" altLang="zh-TW" sz="1700" kern="100" dirty="0">
                <a:effectLst/>
                <a:latin typeface="Times New Roman" panose="02020603050405020304" pitchFamily="18" charset="0"/>
                <a:ea typeface="標楷體" panose="03000509000000000000" pitchFamily="65" charset="-120"/>
              </a:rPr>
              <a:t>-</a:t>
            </a:r>
            <a:r>
              <a:rPr lang="zh-TW" altLang="zh-TW" sz="1700" kern="100" dirty="0">
                <a:effectLst/>
                <a:latin typeface="Times New Roman" panose="02020603050405020304" pitchFamily="18" charset="0"/>
                <a:ea typeface="標楷體" panose="03000509000000000000" pitchFamily="65" charset="-120"/>
              </a:rPr>
              <a:t>分子營養學</a:t>
            </a:r>
            <a:endParaRPr lang="zh-TW" altLang="zh-TW" sz="1700" kern="100" dirty="0">
              <a:effectLst/>
              <a:latin typeface="Times New Roman" panose="02020603050405020304" pitchFamily="18" charset="0"/>
              <a:ea typeface="新細明體" panose="02020500000000000000" pitchFamily="18" charset="-120"/>
            </a:endParaRPr>
          </a:p>
        </p:txBody>
      </p:sp>
      <p:pic>
        <p:nvPicPr>
          <p:cNvPr id="12" name="圖片 11" descr="一張含有 個人, 室內, 牆, 坐 的圖片&#10;&#10;自動產生的描述">
            <a:extLst>
              <a:ext uri="{FF2B5EF4-FFF2-40B4-BE49-F238E27FC236}">
                <a16:creationId xmlns:a16="http://schemas.microsoft.com/office/drawing/2014/main" id="{8B52DBEB-48CC-90B4-3E87-B9A91DF767E4}"/>
              </a:ext>
            </a:extLst>
          </p:cNvPr>
          <p:cNvPicPr>
            <a:picLocks noChangeAspect="1"/>
          </p:cNvPicPr>
          <p:nvPr/>
        </p:nvPicPr>
        <p:blipFill rotWithShape="1">
          <a:blip r:embed="rId2"/>
          <a:srcRect r="3" b="676"/>
          <a:stretch/>
        </p:blipFill>
        <p:spPr>
          <a:xfrm>
            <a:off x="4734550" y="1084570"/>
            <a:ext cx="3717358" cy="4688860"/>
          </a:xfrm>
          <a:prstGeom prst="rect">
            <a:avLst/>
          </a:prstGeom>
        </p:spPr>
      </p:pic>
      <p:sp>
        <p:nvSpPr>
          <p:cNvPr id="13" name="文字方塊 12">
            <a:extLst>
              <a:ext uri="{FF2B5EF4-FFF2-40B4-BE49-F238E27FC236}">
                <a16:creationId xmlns:a16="http://schemas.microsoft.com/office/drawing/2014/main" id="{D73F3A67-8424-6962-AB76-2D9461C3085F}"/>
              </a:ext>
            </a:extLst>
          </p:cNvPr>
          <p:cNvSpPr txBox="1"/>
          <p:nvPr/>
        </p:nvSpPr>
        <p:spPr>
          <a:xfrm>
            <a:off x="536912" y="1168185"/>
            <a:ext cx="2561130" cy="784830"/>
          </a:xfrm>
          <a:prstGeom prst="rect">
            <a:avLst/>
          </a:prstGeom>
          <a:noFill/>
        </p:spPr>
        <p:txBody>
          <a:bodyPr wrap="square" rtlCol="0">
            <a:spAutoFit/>
          </a:bodyPr>
          <a:lstStyle>
            <a:defPPr>
              <a:defRPr lang="en-US"/>
            </a:defPPr>
            <a:lvl1pPr>
              <a:spcAft>
                <a:spcPts val="600"/>
              </a:spcAft>
              <a:defRPr sz="2000" b="1" kern="100">
                <a:latin typeface="Times New Roman" panose="02020603050405020304" pitchFamily="18" charset="0"/>
                <a:ea typeface="標楷體" panose="03000509000000000000" pitchFamily="65" charset="-120"/>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台灣營養基金會</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黃青真</a:t>
            </a: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董事長</a:t>
            </a:r>
          </a:p>
        </p:txBody>
      </p:sp>
    </p:spTree>
    <p:extLst>
      <p:ext uri="{BB962C8B-B14F-4D97-AF65-F5344CB8AC3E}">
        <p14:creationId xmlns:p14="http://schemas.microsoft.com/office/powerpoint/2010/main" val="351666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圖片 8">
            <a:extLst>
              <a:ext uri="{FF2B5EF4-FFF2-40B4-BE49-F238E27FC236}">
                <a16:creationId xmlns:a16="http://schemas.microsoft.com/office/drawing/2014/main" id="{9C0E8BEF-4642-43C6-BFBD-168285836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43"/>
            <a:ext cx="9144000" cy="5140990"/>
          </a:xfrm>
          <a:prstGeom prst="rect">
            <a:avLst/>
          </a:prstGeom>
        </p:spPr>
      </p:pic>
      <p:sp>
        <p:nvSpPr>
          <p:cNvPr id="11" name="文字方塊 10">
            <a:extLst>
              <a:ext uri="{FF2B5EF4-FFF2-40B4-BE49-F238E27FC236}">
                <a16:creationId xmlns:a16="http://schemas.microsoft.com/office/drawing/2014/main" id="{ED53B3CA-F3D2-4FCA-88EF-CE452AF2B5DD}"/>
              </a:ext>
            </a:extLst>
          </p:cNvPr>
          <p:cNvSpPr txBox="1"/>
          <p:nvPr/>
        </p:nvSpPr>
        <p:spPr>
          <a:xfrm>
            <a:off x="0" y="254128"/>
            <a:ext cx="9144000" cy="569387"/>
          </a:xfrm>
          <a:prstGeom prst="rect">
            <a:avLst/>
          </a:prstGeom>
          <a:noFill/>
        </p:spPr>
        <p:txBody>
          <a:bodyPr wrap="square" rtlCol="0">
            <a:spAutoFit/>
          </a:bodyPr>
          <a:lstStyle/>
          <a:p>
            <a:r>
              <a:rPr lang="en-US" altLang="zh-TW"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Green Party</a:t>
            </a:r>
            <a:r>
              <a:rPr lang="zh-TW" altLang="en-US"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台北市長柯文哲親臨現場開幕致詞</a:t>
            </a:r>
            <a:endParaRPr lang="zh-TW" altLang="en-US" sz="3100" dirty="0"/>
          </a:p>
        </p:txBody>
      </p:sp>
      <p:pic>
        <p:nvPicPr>
          <p:cNvPr id="12" name="圖片 11">
            <a:extLst>
              <a:ext uri="{FF2B5EF4-FFF2-40B4-BE49-F238E27FC236}">
                <a16:creationId xmlns:a16="http://schemas.microsoft.com/office/drawing/2014/main" id="{E8E07FD2-6617-4E5B-AD98-7D9B4B00D390}"/>
              </a:ext>
            </a:extLst>
          </p:cNvPr>
          <p:cNvPicPr>
            <a:picLocks noChangeAspect="1"/>
          </p:cNvPicPr>
          <p:nvPr/>
        </p:nvPicPr>
        <p:blipFill rotWithShape="1">
          <a:blip r:embed="rId3"/>
          <a:srcRect r="618"/>
          <a:stretch/>
        </p:blipFill>
        <p:spPr>
          <a:xfrm>
            <a:off x="0" y="6218872"/>
            <a:ext cx="9144000" cy="638889"/>
          </a:xfrm>
          <a:prstGeom prst="rect">
            <a:avLst/>
          </a:prstGeom>
        </p:spPr>
      </p:pic>
    </p:spTree>
    <p:extLst>
      <p:ext uri="{BB962C8B-B14F-4D97-AF65-F5344CB8AC3E}">
        <p14:creationId xmlns:p14="http://schemas.microsoft.com/office/powerpoint/2010/main" val="3758149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
            <a:extLst>
              <a:ext uri="{FF2B5EF4-FFF2-40B4-BE49-F238E27FC236}">
                <a16:creationId xmlns:a16="http://schemas.microsoft.com/office/drawing/2014/main" id="{4DA4FEFD-514A-4E50-906A-253CB1822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26BF6275-9F57-45B6-B0B0-C5ED013B2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內容版面配置區 2">
            <a:extLst>
              <a:ext uri="{FF2B5EF4-FFF2-40B4-BE49-F238E27FC236}">
                <a16:creationId xmlns:a16="http://schemas.microsoft.com/office/drawing/2014/main" id="{D045AB5D-1EE0-4462-B8A5-6631FCDF2ED4}"/>
              </a:ext>
            </a:extLst>
          </p:cNvPr>
          <p:cNvSpPr>
            <a:spLocks noGrp="1"/>
          </p:cNvSpPr>
          <p:nvPr>
            <p:ph idx="1"/>
          </p:nvPr>
        </p:nvSpPr>
        <p:spPr>
          <a:xfrm>
            <a:off x="416543" y="2092571"/>
            <a:ext cx="3788794" cy="3511943"/>
          </a:xfrm>
        </p:spPr>
        <p:txBody>
          <a:bodyPr anchor="ctr">
            <a:normAutofit/>
          </a:bodyPr>
          <a:lstStyle/>
          <a:p>
            <a:pPr marL="0" indent="0">
              <a:buNone/>
            </a:pPr>
            <a:r>
              <a:rPr lang="zh-TW" altLang="en-US" sz="1600" kern="100" dirty="0">
                <a:latin typeface="Times New Roman" panose="02020603050405020304" pitchFamily="18" charset="0"/>
                <a:ea typeface="標楷體" panose="03000509000000000000" pitchFamily="65" charset="-120"/>
              </a:rPr>
              <a:t>邱淑媞教授於國民健康署署長任內推動台灣所有縣市導入高齡友善城市計畫，並設計與推動全球第一個高齡友善健康照護機構認證制度</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高達</a:t>
            </a:r>
            <a:r>
              <a:rPr lang="en-US" altLang="zh-TW" sz="1600" kern="100" dirty="0">
                <a:latin typeface="Times New Roman" panose="02020603050405020304" pitchFamily="18" charset="0"/>
                <a:ea typeface="標楷體" panose="03000509000000000000" pitchFamily="65" charset="-120"/>
              </a:rPr>
              <a:t>608</a:t>
            </a:r>
            <a:r>
              <a:rPr lang="zh-TW" altLang="en-US" sz="1600" kern="100" dirty="0">
                <a:latin typeface="Times New Roman" panose="02020603050405020304" pitchFamily="18" charset="0"/>
                <a:ea typeface="標楷體" panose="03000509000000000000" pitchFamily="65" charset="-120"/>
              </a:rPr>
              <a:t>家機構</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包括</a:t>
            </a:r>
            <a:r>
              <a:rPr lang="en-US" altLang="zh-TW" sz="1600" kern="100" dirty="0">
                <a:latin typeface="Times New Roman" panose="02020603050405020304" pitchFamily="18" charset="0"/>
                <a:ea typeface="標楷體" panose="03000509000000000000" pitchFamily="65" charset="-120"/>
              </a:rPr>
              <a:t>200</a:t>
            </a:r>
            <a:r>
              <a:rPr lang="zh-TW" altLang="en-US" sz="1600" kern="100" dirty="0">
                <a:latin typeface="Times New Roman" panose="02020603050405020304" pitchFamily="18" charset="0"/>
                <a:ea typeface="標楷體" panose="03000509000000000000" pitchFamily="65" charset="-120"/>
              </a:rPr>
              <a:t>家醫院、</a:t>
            </a:r>
            <a:r>
              <a:rPr lang="en-US" altLang="zh-TW" sz="1600" kern="100" dirty="0">
                <a:latin typeface="Times New Roman" panose="02020603050405020304" pitchFamily="18" charset="0"/>
                <a:ea typeface="標楷體" panose="03000509000000000000" pitchFamily="65" charset="-120"/>
              </a:rPr>
              <a:t>330</a:t>
            </a:r>
            <a:r>
              <a:rPr lang="zh-TW" altLang="en-US" sz="1600" kern="100" dirty="0">
                <a:latin typeface="Times New Roman" panose="02020603050405020304" pitchFamily="18" charset="0"/>
                <a:ea typeface="標楷體" panose="03000509000000000000" pitchFamily="65" charset="-120"/>
              </a:rPr>
              <a:t>家衛生所、</a:t>
            </a:r>
            <a:r>
              <a:rPr lang="en-US" altLang="zh-TW" sz="1600" kern="100" dirty="0">
                <a:latin typeface="Times New Roman" panose="02020603050405020304" pitchFamily="18" charset="0"/>
                <a:ea typeface="標楷體" panose="03000509000000000000" pitchFamily="65" charset="-120"/>
              </a:rPr>
              <a:t>1</a:t>
            </a:r>
            <a:r>
              <a:rPr lang="zh-TW" altLang="en-US" sz="1600" kern="100" dirty="0">
                <a:latin typeface="Times New Roman" panose="02020603050405020304" pitchFamily="18" charset="0"/>
                <a:ea typeface="標楷體" panose="03000509000000000000" pitchFamily="65" charset="-120"/>
              </a:rPr>
              <a:t>家診所、</a:t>
            </a:r>
            <a:r>
              <a:rPr lang="en-US" altLang="zh-TW" sz="1600" kern="100" dirty="0">
                <a:latin typeface="Times New Roman" panose="02020603050405020304" pitchFamily="18" charset="0"/>
                <a:ea typeface="標楷體" panose="03000509000000000000" pitchFamily="65" charset="-120"/>
              </a:rPr>
              <a:t>77</a:t>
            </a:r>
            <a:r>
              <a:rPr lang="zh-TW" altLang="en-US" sz="1600" kern="100" dirty="0">
                <a:latin typeface="Times New Roman" panose="02020603050405020304" pitchFamily="18" charset="0"/>
                <a:ea typeface="標楷體" panose="03000509000000000000" pitchFamily="65" charset="-120"/>
              </a:rPr>
              <a:t>家長期照護機構，通過認證），目前擔任與世界衛生組織醫院健康促進實證合作中心合作之國際高齡友善健康照護委員會主席。</a:t>
            </a:r>
            <a:endParaRPr lang="en-US" altLang="zh-TW" sz="1600" kern="100" dirty="0">
              <a:latin typeface="Times New Roman" panose="02020603050405020304" pitchFamily="18" charset="0"/>
              <a:ea typeface="標楷體" panose="03000509000000000000" pitchFamily="65" charset="-120"/>
            </a:endParaRPr>
          </a:p>
          <a:p>
            <a:pPr marL="0" indent="0">
              <a:buNone/>
            </a:pPr>
            <a:r>
              <a:rPr lang="zh-TW" altLang="en-US" sz="1600" b="1" kern="100" dirty="0">
                <a:effectLst/>
                <a:latin typeface="Times New Roman" panose="02020603050405020304" pitchFamily="18" charset="0"/>
                <a:ea typeface="標楷體" panose="03000509000000000000" pitchFamily="65" charset="-120"/>
              </a:rPr>
              <a:t>經歷：</a:t>
            </a:r>
            <a:endParaRPr lang="en-US" altLang="zh-TW" sz="1600" b="1" kern="100" dirty="0">
              <a:effectLst/>
              <a:latin typeface="Times New Roman" panose="02020603050405020304" pitchFamily="18" charset="0"/>
              <a:ea typeface="標楷體" panose="03000509000000000000" pitchFamily="65"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en-US" sz="1600" kern="100" dirty="0">
                <a:effectLst/>
                <a:latin typeface="Times New Roman" panose="02020603050405020304" pitchFamily="18" charset="0"/>
                <a:ea typeface="標楷體" panose="03000509000000000000" pitchFamily="65" charset="-120"/>
              </a:rPr>
              <a:t>   </a:t>
            </a:r>
            <a:r>
              <a:rPr lang="zh-TW" altLang="en-US" sz="1600" kern="100" dirty="0">
                <a:latin typeface="Times New Roman" panose="02020603050405020304" pitchFamily="18" charset="0"/>
                <a:ea typeface="標楷體" panose="03000509000000000000" pitchFamily="65" charset="-120"/>
              </a:rPr>
              <a:t>前國民健康署署長</a:t>
            </a:r>
            <a:endParaRPr lang="en-US" altLang="zh-TW" sz="1600" kern="100" dirty="0">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國際高齡友善健康照護委員會 主席</a:t>
            </a:r>
            <a:endParaRPr lang="en-US" altLang="zh-TW" sz="1600" kern="100" dirty="0">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國際健康促進聯盟 全球副理事長</a:t>
            </a:r>
            <a:endParaRPr lang="en-US" altLang="zh-TW" sz="1600" kern="100" dirty="0">
              <a:latin typeface="Times New Roman" panose="02020603050405020304" pitchFamily="18" charset="0"/>
              <a:ea typeface="標楷體" panose="03000509000000000000" pitchFamily="65" charset="-120"/>
            </a:endParaRPr>
          </a:p>
        </p:txBody>
      </p:sp>
      <p:sp>
        <p:nvSpPr>
          <p:cNvPr id="7" name="Rectangle 13">
            <a:extLst>
              <a:ext uri="{FF2B5EF4-FFF2-40B4-BE49-F238E27FC236}">
                <a16:creationId xmlns:a16="http://schemas.microsoft.com/office/drawing/2014/main" id="{CDC89A7B-E6FE-4DFF-B4E9-8A33FCEFD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5">
            <a:extLst>
              <a:ext uri="{FF2B5EF4-FFF2-40B4-BE49-F238E27FC236}">
                <a16:creationId xmlns:a16="http://schemas.microsoft.com/office/drawing/2014/main" id="{31D37AF0-92F2-41FB-B5FF-BB226A98D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7">
            <a:extLst>
              <a:ext uri="{FF2B5EF4-FFF2-40B4-BE49-F238E27FC236}">
                <a16:creationId xmlns:a16="http://schemas.microsoft.com/office/drawing/2014/main" id="{875CFA1B-631D-423A-B6F7-F61DDC726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字方塊 9">
            <a:extLst>
              <a:ext uri="{FF2B5EF4-FFF2-40B4-BE49-F238E27FC236}">
                <a16:creationId xmlns:a16="http://schemas.microsoft.com/office/drawing/2014/main" id="{D160D613-40B8-4A34-A3DD-8863872EEF92}"/>
              </a:ext>
            </a:extLst>
          </p:cNvPr>
          <p:cNvSpPr txBox="1"/>
          <p:nvPr/>
        </p:nvSpPr>
        <p:spPr>
          <a:xfrm>
            <a:off x="361404" y="1150642"/>
            <a:ext cx="4066001" cy="784830"/>
          </a:xfrm>
          <a:prstGeom prst="rect">
            <a:avLst/>
          </a:prstGeom>
          <a:noFill/>
        </p:spPr>
        <p:txBody>
          <a:bodyPr wrap="square" rtlCol="0">
            <a:spAutoFit/>
          </a:bodyPr>
          <a:lstStyle/>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財團法人健康永續教育基金會</a:t>
            </a:r>
            <a:endParaRPr lang="en-US" altLang="zh-TW"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邱淑</a:t>
            </a:r>
            <a:r>
              <a:rPr lang="zh-CN"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媞</a:t>
            </a: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董事長</a:t>
            </a:r>
          </a:p>
        </p:txBody>
      </p:sp>
      <p:pic>
        <p:nvPicPr>
          <p:cNvPr id="1026" name="Picture 2" descr="邱淑媞老師- 跨專業長期照顧與管理碩士學位學程">
            <a:extLst>
              <a:ext uri="{FF2B5EF4-FFF2-40B4-BE49-F238E27FC236}">
                <a16:creationId xmlns:a16="http://schemas.microsoft.com/office/drawing/2014/main" id="{670B6668-7554-4603-A43B-2905E780D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87829"/>
            <a:ext cx="4066001" cy="541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
            <a:extLst>
              <a:ext uri="{FF2B5EF4-FFF2-40B4-BE49-F238E27FC236}">
                <a16:creationId xmlns:a16="http://schemas.microsoft.com/office/drawing/2014/main" id="{4DA4FEFD-514A-4E50-906A-253CB1822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26BF6275-9F57-45B6-B0B0-C5ED013B2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a:extLst>
              <a:ext uri="{FF2B5EF4-FFF2-40B4-BE49-F238E27FC236}">
                <a16:creationId xmlns:a16="http://schemas.microsoft.com/office/drawing/2014/main" id="{CDC89A7B-E6FE-4DFF-B4E9-8A33FCEFD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5">
            <a:extLst>
              <a:ext uri="{FF2B5EF4-FFF2-40B4-BE49-F238E27FC236}">
                <a16:creationId xmlns:a16="http://schemas.microsoft.com/office/drawing/2014/main" id="{31D37AF0-92F2-41FB-B5FF-BB226A98D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7">
            <a:extLst>
              <a:ext uri="{FF2B5EF4-FFF2-40B4-BE49-F238E27FC236}">
                <a16:creationId xmlns:a16="http://schemas.microsoft.com/office/drawing/2014/main" id="{875CFA1B-631D-423A-B6F7-F61DDC726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內容版面配置區 2">
            <a:extLst>
              <a:ext uri="{FF2B5EF4-FFF2-40B4-BE49-F238E27FC236}">
                <a16:creationId xmlns:a16="http://schemas.microsoft.com/office/drawing/2014/main" id="{B7061B69-4008-7C8F-5B6B-F8ED27138273}"/>
              </a:ext>
            </a:extLst>
          </p:cNvPr>
          <p:cNvSpPr>
            <a:spLocks noGrp="1"/>
          </p:cNvSpPr>
          <p:nvPr>
            <p:ph idx="1"/>
          </p:nvPr>
        </p:nvSpPr>
        <p:spPr>
          <a:xfrm>
            <a:off x="443159" y="2081901"/>
            <a:ext cx="3938076" cy="3498405"/>
          </a:xfrm>
        </p:spPr>
        <p:txBody>
          <a:bodyPr anchor="ctr">
            <a:noAutofit/>
          </a:bodyPr>
          <a:lstStyle/>
          <a:p>
            <a:pPr marL="0" indent="0">
              <a:buNone/>
            </a:pPr>
            <a:r>
              <a:rPr lang="zh-TW" altLang="zh-TW" sz="1600" b="1" kern="100" dirty="0">
                <a:effectLst/>
                <a:latin typeface="Times New Roman" panose="02020603050405020304" pitchFamily="18" charset="0"/>
                <a:ea typeface="標楷體" panose="03000509000000000000" pitchFamily="65" charset="-120"/>
              </a:rPr>
              <a:t>現職：</a:t>
            </a:r>
            <a:endParaRPr lang="en-US" altLang="zh-TW" sz="1600" b="1"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latin typeface="Times New Roman" panose="02020603050405020304" pitchFamily="18" charset="0"/>
                <a:ea typeface="新細明體" panose="02020500000000000000" pitchFamily="18" charset="-120"/>
              </a:rPr>
              <a:t>-</a:t>
            </a:r>
            <a:r>
              <a:rPr lang="zh-TW" altLang="zh-TW" sz="1600" kern="100" dirty="0">
                <a:effectLst/>
                <a:latin typeface="Times New Roman" panose="02020603050405020304" pitchFamily="18" charset="0"/>
                <a:ea typeface="標楷體" panose="03000509000000000000" pitchFamily="65" charset="-120"/>
              </a:rPr>
              <a:t>台灣癌症基金會執行長</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國家衛生研究院癌症研究所兼任</a:t>
            </a:r>
            <a:br>
              <a:rPr lang="en-US" altLang="zh-TW" sz="1600" kern="100" dirty="0">
                <a:effectLst/>
                <a:latin typeface="Times New Roman" panose="02020603050405020304" pitchFamily="18" charset="0"/>
                <a:ea typeface="標楷體" panose="03000509000000000000" pitchFamily="65" charset="-120"/>
              </a:rPr>
            </a:br>
            <a:r>
              <a:rPr lang="en-US" altLang="zh-TW" sz="1600" kern="100" dirty="0">
                <a:effectLst/>
                <a:latin typeface="Times New Roman" panose="02020603050405020304" pitchFamily="18" charset="0"/>
                <a:ea typeface="標楷體" panose="03000509000000000000" pitchFamily="65" charset="-120"/>
              </a:rPr>
              <a:t> </a:t>
            </a:r>
            <a:r>
              <a:rPr lang="zh-TW" altLang="zh-TW" sz="1600" kern="100" dirty="0">
                <a:effectLst/>
                <a:latin typeface="Times New Roman" panose="02020603050405020304" pitchFamily="18" charset="0"/>
                <a:ea typeface="標楷體" panose="03000509000000000000" pitchFamily="65" charset="-120"/>
              </a:rPr>
              <a:t>副研究員級主治醫師</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台灣臨床腫瘤醫學會理事</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台灣營養醫學推廣協會副理事長</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zh-TW" altLang="zh-TW" sz="1600" b="1" kern="100" dirty="0">
                <a:effectLst/>
                <a:latin typeface="Times New Roman" panose="02020603050405020304" pitchFamily="18" charset="0"/>
                <a:ea typeface="標楷體" panose="03000509000000000000" pitchFamily="65" charset="-120"/>
              </a:rPr>
              <a:t>專長：</a:t>
            </a:r>
            <a:endParaRPr lang="zh-TW" altLang="zh-TW" sz="1600" b="1"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腫瘤學癌症諮詢</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癌症化學治療</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癌症標靶治療</a:t>
            </a:r>
            <a:endParaRPr lang="zh-TW" altLang="zh-TW" sz="16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zh-TW" sz="1600" kern="100" dirty="0">
                <a:effectLst/>
                <a:latin typeface="Times New Roman" panose="02020603050405020304" pitchFamily="18" charset="0"/>
                <a:ea typeface="標楷體" panose="03000509000000000000" pitchFamily="65" charset="-120"/>
              </a:rPr>
              <a:t>抗癌中草藥治療</a:t>
            </a:r>
            <a:endParaRPr lang="zh-TW" altLang="zh-TW" sz="1600" kern="100" dirty="0">
              <a:effectLst/>
              <a:latin typeface="Times New Roman" panose="02020603050405020304" pitchFamily="18" charset="0"/>
              <a:ea typeface="新細明體" panose="02020500000000000000" pitchFamily="18" charset="-120"/>
            </a:endParaRPr>
          </a:p>
        </p:txBody>
      </p:sp>
      <p:sp>
        <p:nvSpPr>
          <p:cNvPr id="12" name="文字方塊 11">
            <a:extLst>
              <a:ext uri="{FF2B5EF4-FFF2-40B4-BE49-F238E27FC236}">
                <a16:creationId xmlns:a16="http://schemas.microsoft.com/office/drawing/2014/main" id="{6E0F8912-D74B-EA15-7C95-731FB1B62319}"/>
              </a:ext>
            </a:extLst>
          </p:cNvPr>
          <p:cNvSpPr txBox="1"/>
          <p:nvPr/>
        </p:nvSpPr>
        <p:spPr>
          <a:xfrm>
            <a:off x="483799" y="1169544"/>
            <a:ext cx="241773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台灣癌症基金會</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賴基銘</a:t>
            </a: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執行長</a:t>
            </a:r>
          </a:p>
        </p:txBody>
      </p:sp>
      <p:pic>
        <p:nvPicPr>
          <p:cNvPr id="13" name="Picture 2" descr="基銘 賴 的照片">
            <a:extLst>
              <a:ext uri="{FF2B5EF4-FFF2-40B4-BE49-F238E27FC236}">
                <a16:creationId xmlns:a16="http://schemas.microsoft.com/office/drawing/2014/main" id="{905B0E8D-73DC-210A-5F83-26F1815E1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603" y="1062630"/>
            <a:ext cx="3142067" cy="473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7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8F0153B-2461-43BC-9802-0E01635D88DE}"/>
              </a:ext>
            </a:extLst>
          </p:cNvPr>
          <p:cNvSpPr>
            <a:spLocks noGrp="1"/>
          </p:cNvSpPr>
          <p:nvPr>
            <p:ph idx="1"/>
          </p:nvPr>
        </p:nvSpPr>
        <p:spPr>
          <a:xfrm>
            <a:off x="483799" y="2031101"/>
            <a:ext cx="3788794" cy="3511943"/>
          </a:xfrm>
        </p:spPr>
        <p:txBody>
          <a:bodyPr anchor="ctr">
            <a:normAutofit lnSpcReduction="10000"/>
          </a:bodyPr>
          <a:lstStyle/>
          <a:p>
            <a:pPr marL="0" indent="0">
              <a:buNone/>
            </a:pPr>
            <a:r>
              <a:rPr lang="en-US" altLang="zh-TW" sz="1600" kern="100" dirty="0">
                <a:latin typeface="Times New Roman" panose="02020603050405020304" pitchFamily="18" charset="0"/>
                <a:ea typeface="標楷體" panose="03000509000000000000" pitchFamily="65" charset="-120"/>
              </a:rPr>
              <a:t>A.A.</a:t>
            </a:r>
            <a:r>
              <a:rPr lang="zh-TW" altLang="en-US" sz="1600" kern="100" dirty="0">
                <a:latin typeface="Times New Roman" panose="02020603050405020304" pitchFamily="18" charset="0"/>
                <a:ea typeface="標楷體" panose="03000509000000000000" pitchFamily="65" charset="-120"/>
              </a:rPr>
              <a:t>為</a:t>
            </a:r>
            <a:r>
              <a:rPr lang="en-US" altLang="zh-TW" sz="1600" kern="100" dirty="0">
                <a:latin typeface="Times New Roman" panose="02020603050405020304" pitchFamily="18" charset="0"/>
                <a:ea typeface="標楷體" panose="03000509000000000000" pitchFamily="65" charset="-120"/>
              </a:rPr>
              <a:t>Anti Additive</a:t>
            </a:r>
            <a:r>
              <a:rPr lang="zh-TW" altLang="en-US" sz="1600" kern="100" dirty="0">
                <a:latin typeface="Times New Roman" panose="02020603050405020304" pitchFamily="18" charset="0"/>
                <a:ea typeface="標楷體" panose="03000509000000000000" pitchFamily="65" charset="-120"/>
              </a:rPr>
              <a:t>的縮寫，意「無添加物」。</a:t>
            </a:r>
            <a:endParaRPr lang="en-US" altLang="zh-TW" sz="1600" kern="100" dirty="0">
              <a:latin typeface="Times New Roman" panose="02020603050405020304" pitchFamily="18" charset="0"/>
              <a:ea typeface="標楷體" panose="03000509000000000000" pitchFamily="65" charset="-120"/>
            </a:endParaRPr>
          </a:p>
          <a:p>
            <a:pPr marL="0" indent="0">
              <a:buNone/>
            </a:pPr>
            <a:r>
              <a:rPr lang="zh-TW" altLang="en-US" sz="1600" kern="100" dirty="0">
                <a:latin typeface="Times New Roman" panose="02020603050405020304" pitchFamily="18" charset="0"/>
                <a:ea typeface="標楷體" panose="03000509000000000000" pitchFamily="65" charset="-120"/>
              </a:rPr>
              <a:t>為了捍衛源遠流長的飲食文化，保存消失中的傳統餐飲製程，同時為消費者打造健康永續⼜不失美味的餐飲環境，</a:t>
            </a:r>
            <a:r>
              <a:rPr lang="en-US" altLang="zh-TW" sz="1600" kern="100" dirty="0">
                <a:latin typeface="Times New Roman" panose="02020603050405020304" pitchFamily="18" charset="0"/>
                <a:ea typeface="標楷體" panose="03000509000000000000" pitchFamily="65" charset="-120"/>
              </a:rPr>
              <a:t>A.A.</a:t>
            </a:r>
            <a:r>
              <a:rPr lang="zh-TW" altLang="en-US" sz="1600" kern="100" dirty="0">
                <a:latin typeface="Times New Roman" panose="02020603050405020304" pitchFamily="18" charset="0"/>
                <a:ea typeface="標楷體" panose="03000509000000000000" pitchFamily="65" charset="-120"/>
              </a:rPr>
              <a:t>提倡並推廣“</a:t>
            </a:r>
            <a:r>
              <a:rPr lang="en-US" altLang="zh-TW" sz="1600" kern="100" dirty="0">
                <a:latin typeface="Times New Roman" panose="02020603050405020304" pitchFamily="18" charset="0"/>
                <a:ea typeface="標楷體" panose="03000509000000000000" pitchFamily="65" charset="-120"/>
              </a:rPr>
              <a:t>Anti Additive, healthy and sustainable</a:t>
            </a:r>
            <a:r>
              <a:rPr lang="zh-TW" altLang="en-US" sz="1600" kern="100" dirty="0">
                <a:latin typeface="Times New Roman" panose="02020603050405020304" pitchFamily="18" charset="0"/>
                <a:ea typeface="標楷體" panose="03000509000000000000" pitchFamily="65" charset="-120"/>
              </a:rPr>
              <a:t>”，即「無添加物，健康永續」。</a:t>
            </a:r>
            <a:endParaRPr lang="en-US" altLang="zh-TW" sz="1600" kern="100" dirty="0">
              <a:latin typeface="Times New Roman" panose="02020603050405020304" pitchFamily="18" charset="0"/>
              <a:ea typeface="標楷體" panose="03000509000000000000" pitchFamily="65" charset="-120"/>
            </a:endParaRPr>
          </a:p>
          <a:p>
            <a:pPr marL="0" indent="0">
              <a:buNone/>
            </a:pPr>
            <a:r>
              <a:rPr lang="zh-TW" altLang="en-US" sz="1600" b="1" kern="100" dirty="0">
                <a:effectLst/>
                <a:latin typeface="Times New Roman" panose="02020603050405020304" pitchFamily="18" charset="0"/>
                <a:ea typeface="標楷體" panose="03000509000000000000" pitchFamily="65" charset="-120"/>
              </a:rPr>
              <a:t>經歷：</a:t>
            </a:r>
            <a:endParaRPr lang="en-US" altLang="zh-TW" sz="1600" b="1" kern="100" dirty="0">
              <a:effectLst/>
              <a:latin typeface="Times New Roman" panose="02020603050405020304" pitchFamily="18" charset="0"/>
              <a:ea typeface="標楷體" panose="03000509000000000000" pitchFamily="65" charset="-120"/>
            </a:endParaRPr>
          </a:p>
          <a:p>
            <a:pPr marL="0" indent="0">
              <a:buNone/>
            </a:pPr>
            <a:r>
              <a:rPr lang="en-US" altLang="zh-TW" sz="1600" kern="100" dirty="0">
                <a:effectLst/>
                <a:latin typeface="Times New Roman" panose="02020603050405020304" pitchFamily="18" charset="0"/>
                <a:ea typeface="標楷體" panose="03000509000000000000" pitchFamily="65" charset="-120"/>
              </a:rPr>
              <a:t>-</a:t>
            </a:r>
            <a:r>
              <a:rPr lang="zh-TW" altLang="en-US" sz="1600" kern="100" dirty="0">
                <a:effectLst/>
                <a:latin typeface="Times New Roman" panose="02020603050405020304" pitchFamily="18" charset="0"/>
                <a:ea typeface="標楷體" panose="03000509000000000000" pitchFamily="65" charset="-120"/>
              </a:rPr>
              <a:t>   </a:t>
            </a:r>
            <a:r>
              <a:rPr lang="zh-TW" altLang="en-US" sz="1600" kern="100" dirty="0">
                <a:latin typeface="Times New Roman" panose="02020603050405020304" pitchFamily="18" charset="0"/>
                <a:ea typeface="標楷體" panose="03000509000000000000" pitchFamily="65" charset="-120"/>
              </a:rPr>
              <a:t>名創優品德國子公司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總經理</a:t>
            </a:r>
            <a:endParaRPr lang="en-US" altLang="zh-TW" sz="1600" kern="100" dirty="0">
              <a:effectLst/>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三井美好購物台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商品部協理</a:t>
            </a:r>
            <a:endParaRPr lang="en-US" altLang="zh-TW" sz="1600" kern="100" dirty="0">
              <a:effectLst/>
              <a:latin typeface="Times New Roman" panose="02020603050405020304" pitchFamily="18" charset="0"/>
              <a:ea typeface="標楷體" panose="03000509000000000000" pitchFamily="65" charset="-120"/>
            </a:endParaRPr>
          </a:p>
          <a:p>
            <a:pPr>
              <a:buFontTx/>
              <a:buChar char="-"/>
            </a:pPr>
            <a:r>
              <a:rPr lang="zh-TW" altLang="en-US" sz="1600" kern="100" dirty="0">
                <a:latin typeface="Times New Roman" panose="02020603050405020304" pitchFamily="18" charset="0"/>
                <a:ea typeface="標楷體" panose="03000509000000000000" pitchFamily="65" charset="-120"/>
              </a:rPr>
              <a:t>家樂福 </a:t>
            </a:r>
            <a:r>
              <a:rPr lang="en-US" altLang="zh-TW" sz="1600" kern="100" dirty="0">
                <a:latin typeface="Times New Roman" panose="02020603050405020304" pitchFamily="18" charset="0"/>
                <a:ea typeface="標楷體" panose="03000509000000000000" pitchFamily="65" charset="-120"/>
              </a:rPr>
              <a:t>–</a:t>
            </a:r>
            <a:r>
              <a:rPr lang="zh-TW" altLang="en-US" sz="1600" kern="100" dirty="0">
                <a:latin typeface="Times New Roman" panose="02020603050405020304" pitchFamily="18" charset="0"/>
                <a:ea typeface="標楷體" panose="03000509000000000000" pitchFamily="65" charset="-120"/>
              </a:rPr>
              <a:t> 商業規劃處長</a:t>
            </a:r>
            <a:endParaRPr lang="en-US" altLang="zh-TW" sz="1600" kern="100" dirty="0">
              <a:latin typeface="Times New Roman" panose="02020603050405020304" pitchFamily="18" charset="0"/>
              <a:ea typeface="標楷體" panose="03000509000000000000" pitchFamily="65" charset="-120"/>
            </a:endParaRPr>
          </a:p>
          <a:p>
            <a:pPr>
              <a:buFontTx/>
              <a:buChar char="-"/>
            </a:pPr>
            <a:r>
              <a:rPr lang="zh-TW" altLang="en-US" sz="1600" kern="100" dirty="0">
                <a:effectLst/>
                <a:latin typeface="Times New Roman" panose="02020603050405020304" pitchFamily="18" charset="0"/>
                <a:ea typeface="標楷體" panose="03000509000000000000" pitchFamily="65" charset="-120"/>
              </a:rPr>
              <a:t>雅芳公司 </a:t>
            </a:r>
            <a:r>
              <a:rPr lang="en-US" altLang="zh-TW" sz="1600" kern="100" dirty="0">
                <a:effectLst/>
                <a:latin typeface="Times New Roman" panose="02020603050405020304" pitchFamily="18" charset="0"/>
                <a:ea typeface="標楷體" panose="03000509000000000000" pitchFamily="65" charset="-120"/>
              </a:rPr>
              <a:t>–</a:t>
            </a:r>
            <a:r>
              <a:rPr lang="zh-TW" altLang="en-US" sz="1600" kern="100" dirty="0">
                <a:effectLst/>
                <a:latin typeface="Times New Roman" panose="02020603050405020304" pitchFamily="18" charset="0"/>
                <a:ea typeface="標楷體" panose="03000509000000000000" pitchFamily="65" charset="-120"/>
              </a:rPr>
              <a:t> 零售業務行銷經理</a:t>
            </a:r>
            <a:endParaRPr lang="en-US" altLang="zh-TW" sz="1600" kern="100" dirty="0">
              <a:effectLst/>
              <a:latin typeface="Times New Roman" panose="02020603050405020304" pitchFamily="18" charset="0"/>
              <a:ea typeface="標楷體" panose="03000509000000000000" pitchFamily="65" charset="-120"/>
            </a:endParaRPr>
          </a:p>
        </p:txBody>
      </p:sp>
      <p:sp>
        <p:nvSpPr>
          <p:cNvPr id="5" name="文字方塊 4">
            <a:extLst>
              <a:ext uri="{FF2B5EF4-FFF2-40B4-BE49-F238E27FC236}">
                <a16:creationId xmlns:a16="http://schemas.microsoft.com/office/drawing/2014/main" id="{CDA4D7A2-2E37-48EC-A104-56851A735AD4}"/>
              </a:ext>
            </a:extLst>
          </p:cNvPr>
          <p:cNvSpPr txBox="1"/>
          <p:nvPr/>
        </p:nvSpPr>
        <p:spPr>
          <a:xfrm>
            <a:off x="361404" y="1150642"/>
            <a:ext cx="4066001" cy="784830"/>
          </a:xfrm>
          <a:prstGeom prst="rect">
            <a:avLst/>
          </a:prstGeom>
          <a:noFill/>
        </p:spPr>
        <p:txBody>
          <a:bodyPr wrap="square" rtlCol="0">
            <a:spAutoFit/>
          </a:bodyPr>
          <a:lstStyle/>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無添加發展促進會</a:t>
            </a:r>
            <a:endParaRPr lang="en-US" altLang="zh-TW"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sz="20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陳若淮  總經理</a:t>
            </a:r>
          </a:p>
        </p:txBody>
      </p:sp>
      <p:pic>
        <p:nvPicPr>
          <p:cNvPr id="4" name="圖片 3" descr="一張含有 牆, 個人, 室內 的圖片&#10;&#10;自動產生的描述">
            <a:extLst>
              <a:ext uri="{FF2B5EF4-FFF2-40B4-BE49-F238E27FC236}">
                <a16:creationId xmlns:a16="http://schemas.microsoft.com/office/drawing/2014/main" id="{3A9FF141-605F-4341-BD31-636D20782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109" y="770477"/>
            <a:ext cx="4369699" cy="5084176"/>
          </a:xfrm>
          <a:prstGeom prst="rect">
            <a:avLst/>
          </a:prstGeom>
        </p:spPr>
      </p:pic>
      <p:sp useBgFill="1">
        <p:nvSpPr>
          <p:cNvPr id="11" name="Rectangle 9">
            <a:extLst>
              <a:ext uri="{FF2B5EF4-FFF2-40B4-BE49-F238E27FC236}">
                <a16:creationId xmlns:a16="http://schemas.microsoft.com/office/drawing/2014/main" id="{2D1F4E3C-2E00-4148-BAFE-2D643C129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635"/>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70387E5C-1634-403C-A1C4-15DE006E7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400" y="1945548"/>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08929CCA-51BF-4B71-90A5-21FB8CF68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4" y="6073261"/>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2EE6E87-42AB-443E-9A94-1BC1220E5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10" y="1695022"/>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7">
            <a:extLst>
              <a:ext uri="{FF2B5EF4-FFF2-40B4-BE49-F238E27FC236}">
                <a16:creationId xmlns:a16="http://schemas.microsoft.com/office/drawing/2014/main" id="{57252B72-296A-4A2D-A56E-9C248FD7F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5" y="355594"/>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字方塊 20">
            <a:extLst>
              <a:ext uri="{FF2B5EF4-FFF2-40B4-BE49-F238E27FC236}">
                <a16:creationId xmlns:a16="http://schemas.microsoft.com/office/drawing/2014/main" id="{53F26789-7321-4E12-A54A-8FA320506B1C}"/>
              </a:ext>
            </a:extLst>
          </p:cNvPr>
          <p:cNvSpPr txBox="1"/>
          <p:nvPr/>
        </p:nvSpPr>
        <p:spPr>
          <a:xfrm>
            <a:off x="361405" y="1151277"/>
            <a:ext cx="4066001"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腦血管疾病防治基金會</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高明見 董事長</a:t>
            </a:r>
          </a:p>
        </p:txBody>
      </p:sp>
      <p:pic>
        <p:nvPicPr>
          <p:cNvPr id="23" name="圖片 22" descr="一張含有 文字, 書, 個人, 架子 的圖片&#10;&#10;自動產生的描述">
            <a:extLst>
              <a:ext uri="{FF2B5EF4-FFF2-40B4-BE49-F238E27FC236}">
                <a16:creationId xmlns:a16="http://schemas.microsoft.com/office/drawing/2014/main" id="{96998A79-B8A4-4CEE-BB14-65D4C6AE7C4E}"/>
              </a:ext>
            </a:extLst>
          </p:cNvPr>
          <p:cNvPicPr>
            <a:picLocks noChangeAspect="1"/>
          </p:cNvPicPr>
          <p:nvPr/>
        </p:nvPicPr>
        <p:blipFill rotWithShape="1">
          <a:blip r:embed="rId3">
            <a:extLst>
              <a:ext uri="{28A0092B-C50C-407E-A947-70E740481C1C}">
                <a14:useLocalDpi xmlns:a14="http://schemas.microsoft.com/office/drawing/2010/main" val="0"/>
              </a:ext>
            </a:extLst>
          </a:blip>
          <a:srcRect r="37146"/>
          <a:stretch/>
        </p:blipFill>
        <p:spPr>
          <a:xfrm>
            <a:off x="4571999" y="1427536"/>
            <a:ext cx="4084815" cy="4332554"/>
          </a:xfrm>
          <a:prstGeom prst="rect">
            <a:avLst/>
          </a:prstGeom>
        </p:spPr>
      </p:pic>
      <p:sp>
        <p:nvSpPr>
          <p:cNvPr id="24" name="內容版面配置區 2">
            <a:extLst>
              <a:ext uri="{FF2B5EF4-FFF2-40B4-BE49-F238E27FC236}">
                <a16:creationId xmlns:a16="http://schemas.microsoft.com/office/drawing/2014/main" id="{2019C399-003A-42A3-BEB4-13F61F4D74D2}"/>
              </a:ext>
            </a:extLst>
          </p:cNvPr>
          <p:cNvSpPr txBox="1">
            <a:spLocks/>
          </p:cNvSpPr>
          <p:nvPr/>
        </p:nvSpPr>
        <p:spPr>
          <a:xfrm>
            <a:off x="414897" y="2031101"/>
            <a:ext cx="3804206" cy="39435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600" dirty="0">
                <a:latin typeface="標楷體" panose="03000509000000000000" pitchFamily="65" charset="-120"/>
                <a:ea typeface="標楷體" panose="03000509000000000000" pitchFamily="65" charset="-120"/>
              </a:rPr>
              <a:t>於</a:t>
            </a:r>
            <a:r>
              <a:rPr lang="en-US" altLang="zh-TW" sz="1600" dirty="0">
                <a:latin typeface="標楷體" panose="03000509000000000000" pitchFamily="65" charset="-120"/>
                <a:ea typeface="標楷體" panose="03000509000000000000" pitchFamily="65" charset="-120"/>
              </a:rPr>
              <a:t>2000</a:t>
            </a:r>
            <a:r>
              <a:rPr lang="zh-TW" altLang="en-US" sz="1600" dirty="0">
                <a:latin typeface="標楷體" panose="03000509000000000000" pitchFamily="65" charset="-120"/>
                <a:ea typeface="標楷體" panose="03000509000000000000" pitchFamily="65" charset="-120"/>
              </a:rPr>
              <a:t>年成立</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財團法人腦血管疾病防治基金會</a:t>
            </a:r>
            <a:r>
              <a:rPr lang="zh-TW" altLang="en-US" sz="1600" dirty="0">
                <a:latin typeface="標楷體" panose="03000509000000000000" pitchFamily="65" charset="-120"/>
                <a:ea typeface="標楷體" panose="03000509000000000000" pitchFamily="65" charset="-120"/>
              </a:rPr>
              <a:t>以促進腦血管疾病之研究與發展，包括其預防與治療，提升台灣醫學水準，增進國際學術交流，維護國民健康，增進社會福址為宗旨。</a:t>
            </a:r>
            <a:endParaRPr lang="en-US" altLang="zh-TW" sz="1600" dirty="0">
              <a:latin typeface="標楷體" panose="03000509000000000000" pitchFamily="65" charset="-120"/>
              <a:ea typeface="標楷體" panose="03000509000000000000" pitchFamily="65" charset="-120"/>
            </a:endParaRPr>
          </a:p>
          <a:p>
            <a:pPr marL="0" indent="0">
              <a:buFont typeface="Arial" panose="020B0604020202020204" pitchFamily="34" charset="0"/>
              <a:buNone/>
            </a:pPr>
            <a:r>
              <a:rPr lang="zh-TW" altLang="zh-TW" sz="1600" b="1" kern="100" dirty="0">
                <a:latin typeface="Times New Roman" panose="02020603050405020304" pitchFamily="18" charset="0"/>
                <a:ea typeface="標楷體" panose="03000509000000000000" pitchFamily="65" charset="-120"/>
              </a:rPr>
              <a:t>現職</a:t>
            </a:r>
            <a:endParaRPr lang="en-US" altLang="zh-TW" sz="1600" b="1" kern="100" dirty="0">
              <a:latin typeface="Times New Roman" panose="02020603050405020304" pitchFamily="18" charset="0"/>
              <a:ea typeface="標楷體" panose="03000509000000000000" pitchFamily="65"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財團法人腦血管疾病防治基金會 董事長</a:t>
            </a:r>
            <a:endParaRPr lang="en-US"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台灣外傷醫學會 常務監事</a:t>
            </a:r>
            <a:endParaRPr lang="en-US"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台灣神經外科醫學會 名譽理事</a:t>
            </a:r>
            <a:endParaRPr lang="en-US"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台灣醫事聯盟協會 榮譽理事長</a:t>
            </a:r>
            <a:endParaRPr lang="en-US" altLang="zh-TW" sz="1600" kern="100" dirty="0">
              <a:latin typeface="Times New Roman" panose="02020603050405020304" pitchFamily="18" charset="0"/>
              <a:ea typeface="標楷體" panose="03000509000000000000" pitchFamily="65"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財團法人雷射醫學文教基金會 董事長</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endParaRPr lang="zh-TW" altLang="en-US" sz="1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968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
            <a:extLst>
              <a:ext uri="{FF2B5EF4-FFF2-40B4-BE49-F238E27FC236}">
                <a16:creationId xmlns:a16="http://schemas.microsoft.com/office/drawing/2014/main" id="{AB12616B-6991-4DA5-8FB2-BB0FD9A0B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1">
            <a:extLst>
              <a:ext uri="{FF2B5EF4-FFF2-40B4-BE49-F238E27FC236}">
                <a16:creationId xmlns:a16="http://schemas.microsoft.com/office/drawing/2014/main" id="{DBF8C6C5-649D-46E7-9B05-77A171A4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3">
            <a:extLst>
              <a:ext uri="{FF2B5EF4-FFF2-40B4-BE49-F238E27FC236}">
                <a16:creationId xmlns:a16="http://schemas.microsoft.com/office/drawing/2014/main" id="{9BAE1027-B8A1-48B1-99A1-7DD4DD53B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5">
            <a:extLst>
              <a:ext uri="{FF2B5EF4-FFF2-40B4-BE49-F238E27FC236}">
                <a16:creationId xmlns:a16="http://schemas.microsoft.com/office/drawing/2014/main" id="{9C750F50-1424-4956-A669-54CE33E48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7">
            <a:extLst>
              <a:ext uri="{FF2B5EF4-FFF2-40B4-BE49-F238E27FC236}">
                <a16:creationId xmlns:a16="http://schemas.microsoft.com/office/drawing/2014/main" id="{BF3D04FA-F18B-438E-9FE9-8E8CB481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投影片編號版面配置區 10">
            <a:extLst>
              <a:ext uri="{FF2B5EF4-FFF2-40B4-BE49-F238E27FC236}">
                <a16:creationId xmlns:a16="http://schemas.microsoft.com/office/drawing/2014/main" id="{B592B930-3379-41B1-A726-CF860E2B8BEC}"/>
              </a:ext>
            </a:extLst>
          </p:cNvPr>
          <p:cNvSpPr>
            <a:spLocks noGrp="1"/>
          </p:cNvSpPr>
          <p:nvPr>
            <p:ph type="sldNum" sz="quarter" idx="12"/>
          </p:nvPr>
        </p:nvSpPr>
        <p:spPr>
          <a:xfrm>
            <a:off x="6457950" y="6356351"/>
            <a:ext cx="2057400" cy="365125"/>
          </a:xfrm>
        </p:spPr>
        <p:txBody>
          <a:bodyPr/>
          <a:lstStyle/>
          <a:p>
            <a:fld id="{86C050C9-D2EC-4D4B-8787-F6210221C734}" type="slidenum">
              <a:rPr lang="zh-TW" altLang="en-US" smtClean="0"/>
              <a:t>23</a:t>
            </a:fld>
            <a:endParaRPr lang="zh-TW" altLang="en-US" dirty="0"/>
          </a:p>
        </p:txBody>
      </p:sp>
      <p:pic>
        <p:nvPicPr>
          <p:cNvPr id="16" name="Picture 2">
            <a:extLst>
              <a:ext uri="{FF2B5EF4-FFF2-40B4-BE49-F238E27FC236}">
                <a16:creationId xmlns:a16="http://schemas.microsoft.com/office/drawing/2014/main" id="{7C258D18-7830-809A-EEC0-9C2CC6609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77" r="23577"/>
          <a:stretch/>
        </p:blipFill>
        <p:spPr bwMode="auto">
          <a:xfrm>
            <a:off x="4775093" y="1011047"/>
            <a:ext cx="3649317" cy="4603036"/>
          </a:xfrm>
          <a:prstGeom prst="rect">
            <a:avLst/>
          </a:prstGeom>
          <a:noFill/>
          <a:extLst>
            <a:ext uri="{909E8E84-426E-40DD-AFC4-6F175D3DCCD1}">
              <a14:hiddenFill xmlns:a14="http://schemas.microsoft.com/office/drawing/2010/main">
                <a:solidFill>
                  <a:srgbClr val="FFFFFF"/>
                </a:solidFill>
              </a14:hiddenFill>
            </a:ext>
          </a:extLst>
        </p:spPr>
      </p:pic>
      <p:sp>
        <p:nvSpPr>
          <p:cNvPr id="11" name="內容版面配置區 2">
            <a:extLst>
              <a:ext uri="{FF2B5EF4-FFF2-40B4-BE49-F238E27FC236}">
                <a16:creationId xmlns:a16="http://schemas.microsoft.com/office/drawing/2014/main" id="{DC79ADD9-E017-B0EF-48B2-3625317DD54C}"/>
              </a:ext>
            </a:extLst>
          </p:cNvPr>
          <p:cNvSpPr txBox="1">
            <a:spLocks/>
          </p:cNvSpPr>
          <p:nvPr/>
        </p:nvSpPr>
        <p:spPr>
          <a:xfrm>
            <a:off x="483798" y="2031101"/>
            <a:ext cx="3807497" cy="35119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zh-TW" sz="1600" b="1" kern="100" dirty="0">
                <a:latin typeface="Times New Roman" panose="02020603050405020304" pitchFamily="18" charset="0"/>
                <a:ea typeface="標楷體" panose="03000509000000000000" pitchFamily="65" charset="-120"/>
              </a:rPr>
              <a:t>現職：</a:t>
            </a:r>
            <a:endParaRPr lang="zh-TW" altLang="zh-TW" sz="1600" b="1"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台灣營養基金會</a:t>
            </a:r>
            <a:r>
              <a:rPr lang="zh-TW" altLang="en-US" sz="1600" kern="100" dirty="0">
                <a:latin typeface="Times New Roman" panose="02020603050405020304" pitchFamily="18" charset="0"/>
                <a:ea typeface="標楷體" panose="03000509000000000000" pitchFamily="65" charset="-120"/>
              </a:rPr>
              <a:t>董事</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台北醫學大學保健營養系兼任助理教授</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中華民國肥胖研究學會理事</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zh-TW" altLang="zh-TW" sz="1600" b="1" kern="100" dirty="0">
                <a:latin typeface="Times New Roman" panose="02020603050405020304" pitchFamily="18" charset="0"/>
                <a:ea typeface="標楷體" panose="03000509000000000000" pitchFamily="65" charset="-120"/>
              </a:rPr>
              <a:t>著作：</a:t>
            </a:r>
            <a:endParaRPr lang="zh-TW" altLang="zh-TW" sz="1600" b="1"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《永不復胖的逆轉餐盤飲食法》</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《吃對了才有好情緒》</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《瘦不了的錯誤》</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rPr>
              <a:t>《五色蔬果健康全書》</a:t>
            </a:r>
            <a:endParaRPr lang="zh-TW" altLang="zh-TW" sz="16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600" kern="100" dirty="0">
                <a:latin typeface="Times New Roman" panose="02020603050405020304" pitchFamily="18" charset="0"/>
                <a:ea typeface="標楷體" panose="03000509000000000000" pitchFamily="65" charset="-120"/>
              </a:rPr>
              <a:t>-</a:t>
            </a:r>
            <a:r>
              <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rPr>
              <a:t>《營養學博士教你吃對植化素》</a:t>
            </a:r>
            <a:endParaRPr lang="zh-TW" altLang="en-US" sz="1600" dirty="0"/>
          </a:p>
        </p:txBody>
      </p:sp>
      <p:sp>
        <p:nvSpPr>
          <p:cNvPr id="17" name="文字方塊 16">
            <a:extLst>
              <a:ext uri="{FF2B5EF4-FFF2-40B4-BE49-F238E27FC236}">
                <a16:creationId xmlns:a16="http://schemas.microsoft.com/office/drawing/2014/main" id="{7A7F8EAD-4797-C7AE-703A-719058FEE8F9}"/>
              </a:ext>
            </a:extLst>
          </p:cNvPr>
          <p:cNvSpPr txBox="1"/>
          <p:nvPr/>
        </p:nvSpPr>
        <p:spPr>
          <a:xfrm>
            <a:off x="394882" y="1160083"/>
            <a:ext cx="2756848" cy="784830"/>
          </a:xfrm>
          <a:prstGeom prst="rect">
            <a:avLst/>
          </a:prstGeom>
          <a:noFill/>
        </p:spPr>
        <p:txBody>
          <a:bodyPr wrap="square" rtlCol="0">
            <a:spAutoFit/>
          </a:bodyPr>
          <a:lstStyle>
            <a:defPPr>
              <a:defRPr lang="en-US"/>
            </a:defPPr>
            <a:lvl1pPr>
              <a:spcAft>
                <a:spcPts val="600"/>
              </a:spcAft>
              <a:defRPr sz="2000" b="1" kern="100">
                <a:solidFill>
                  <a:prstClr val="black"/>
                </a:solidFill>
                <a:latin typeface="Times New Roman" panose="02020603050405020304" pitchFamily="18" charset="0"/>
                <a:ea typeface="標楷體" panose="03000509000000000000" pitchFamily="65" charset="-120"/>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台灣營養基金會</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吳映蓉</a:t>
            </a: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董事</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80040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70">
            <a:extLst>
              <a:ext uri="{FF2B5EF4-FFF2-40B4-BE49-F238E27FC236}">
                <a16:creationId xmlns:a16="http://schemas.microsoft.com/office/drawing/2014/main" id="{83F96A97-5541-4736-B18B-54FC9972C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2">
            <a:extLst>
              <a:ext uri="{FF2B5EF4-FFF2-40B4-BE49-F238E27FC236}">
                <a16:creationId xmlns:a16="http://schemas.microsoft.com/office/drawing/2014/main" id="{DDD7DCF3-288E-4ED0-A88F-3DC3D7BC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4">
            <a:extLst>
              <a:ext uri="{FF2B5EF4-FFF2-40B4-BE49-F238E27FC236}">
                <a16:creationId xmlns:a16="http://schemas.microsoft.com/office/drawing/2014/main" id="{777C1262-B94A-48A9-B8B4-1B4D74530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6">
            <a:extLst>
              <a:ext uri="{FF2B5EF4-FFF2-40B4-BE49-F238E27FC236}">
                <a16:creationId xmlns:a16="http://schemas.microsoft.com/office/drawing/2014/main" id="{1AB9669D-18F5-436D-B1A7-1A14A6141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8">
            <a:extLst>
              <a:ext uri="{FF2B5EF4-FFF2-40B4-BE49-F238E27FC236}">
                <a16:creationId xmlns:a16="http://schemas.microsoft.com/office/drawing/2014/main" id="{50EEE940-35D3-472F-BE81-FFC469915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 descr="韓柏檉抗癌寶貴的一課：相同的自己，無法得到不同的未來─50+ FiftyPlus 用新的方法創造自己的理想老後">
            <a:extLst>
              <a:ext uri="{FF2B5EF4-FFF2-40B4-BE49-F238E27FC236}">
                <a16:creationId xmlns:a16="http://schemas.microsoft.com/office/drawing/2014/main" id="{8E6BFD42-BD8E-449F-8031-A09B37D992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63" r="19918" b="2"/>
          <a:stretch/>
        </p:blipFill>
        <p:spPr bwMode="auto">
          <a:xfrm>
            <a:off x="4572000" y="875703"/>
            <a:ext cx="4018135" cy="5068242"/>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2949AA7F-C190-478B-870F-8BB35AD506D1}"/>
              </a:ext>
            </a:extLst>
          </p:cNvPr>
          <p:cNvSpPr txBox="1"/>
          <p:nvPr/>
        </p:nvSpPr>
        <p:spPr>
          <a:xfrm>
            <a:off x="462399" y="1184603"/>
            <a:ext cx="1915041"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臺北醫學大學</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韓柏檉 教授</a:t>
            </a:r>
            <a:endParaRPr kumimoji="0" lang="en-US" altLang="zh-TW"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投影片編號版面配置區 10">
            <a:extLst>
              <a:ext uri="{FF2B5EF4-FFF2-40B4-BE49-F238E27FC236}">
                <a16:creationId xmlns:a16="http://schemas.microsoft.com/office/drawing/2014/main" id="{B51796AE-0422-49D7-8F4B-61A36A4488B3}"/>
              </a:ext>
            </a:extLst>
          </p:cNvPr>
          <p:cNvSpPr>
            <a:spLocks noGrp="1"/>
          </p:cNvSpPr>
          <p:nvPr>
            <p:ph type="sldNum" sz="quarter" idx="12"/>
          </p:nvPr>
        </p:nvSpPr>
        <p:spPr>
          <a:xfrm>
            <a:off x="6457950" y="6356351"/>
            <a:ext cx="2057400" cy="365125"/>
          </a:xfrm>
        </p:spPr>
        <p:txBody>
          <a:bodyPr/>
          <a:lstStyle/>
          <a:p>
            <a:fld id="{86C050C9-D2EC-4D4B-8787-F6210221C734}" type="slidenum">
              <a:rPr lang="zh-TW" altLang="en-US" smtClean="0"/>
              <a:t>24</a:t>
            </a:fld>
            <a:endParaRPr lang="zh-TW" altLang="en-US" dirty="0"/>
          </a:p>
        </p:txBody>
      </p:sp>
      <p:sp>
        <p:nvSpPr>
          <p:cNvPr id="22" name="內容版面配置區 6">
            <a:extLst>
              <a:ext uri="{FF2B5EF4-FFF2-40B4-BE49-F238E27FC236}">
                <a16:creationId xmlns:a16="http://schemas.microsoft.com/office/drawing/2014/main" id="{EA262181-13DA-45B5-F404-95ECB6731756}"/>
              </a:ext>
            </a:extLst>
          </p:cNvPr>
          <p:cNvSpPr txBox="1">
            <a:spLocks/>
          </p:cNvSpPr>
          <p:nvPr/>
        </p:nvSpPr>
        <p:spPr>
          <a:xfrm>
            <a:off x="216735" y="2037893"/>
            <a:ext cx="4184736" cy="383743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zh-TW" altLang="en-US" sz="1600" b="1" dirty="0">
                <a:latin typeface="標楷體" panose="03000509000000000000" pitchFamily="65" charset="-120"/>
                <a:ea typeface="標楷體" panose="03000509000000000000" pitchFamily="65" charset="-120"/>
              </a:rPr>
              <a:t>現職：</a:t>
            </a:r>
            <a:endParaRPr lang="en-US" altLang="zh-TW" sz="1600" b="1" dirty="0">
              <a:latin typeface="標楷體" panose="03000509000000000000" pitchFamily="65" charset="-120"/>
              <a:ea typeface="標楷體" panose="03000509000000000000" pitchFamily="65" charset="-120"/>
            </a:endParaRPr>
          </a:p>
          <a:p>
            <a:pPr marL="0" indent="0">
              <a:spcBef>
                <a:spcPts val="600"/>
              </a:spcBef>
              <a:spcAft>
                <a:spcPts val="600"/>
              </a:spcAft>
              <a:buFont typeface="Arial" panose="020B0604020202020204" pitchFamily="34" charset="0"/>
              <a:buNone/>
            </a:pPr>
            <a:r>
              <a:rPr lang="en-US" altLang="zh-TW" sz="15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臺北醫學大學 名譽教授</a:t>
            </a:r>
            <a:endParaRPr lang="en-US" altLang="zh-TW" sz="1600" dirty="0">
              <a:latin typeface="標楷體" panose="03000509000000000000" pitchFamily="65" charset="-120"/>
              <a:ea typeface="標楷體" panose="03000509000000000000" pitchFamily="65" charset="-120"/>
            </a:endParaRPr>
          </a:p>
          <a:p>
            <a:pPr marL="0" indent="0">
              <a:spcBef>
                <a:spcPts val="600"/>
              </a:spcBef>
              <a:spcAft>
                <a:spcPts val="600"/>
              </a:spcAft>
              <a:buFont typeface="Arial" panose="020B0604020202020204" pitchFamily="34" charset="0"/>
              <a:buNone/>
            </a:pP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臺灣大專校院推廣教育協會 名譽理事長</a:t>
            </a:r>
            <a:endParaRPr lang="en-US" altLang="zh-TW" sz="1600" dirty="0">
              <a:latin typeface="標楷體" panose="03000509000000000000" pitchFamily="65" charset="-120"/>
              <a:ea typeface="標楷體" panose="03000509000000000000" pitchFamily="65" charset="-120"/>
            </a:endParaRPr>
          </a:p>
          <a:p>
            <a:pPr marL="0" indent="0">
              <a:spcBef>
                <a:spcPts val="600"/>
              </a:spcBef>
              <a:spcAft>
                <a:spcPts val="600"/>
              </a:spcAft>
              <a:buFont typeface="Arial" panose="020B0604020202020204" pitchFamily="34" charset="0"/>
              <a:buNone/>
            </a:pP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韓養 品牌創始人</a:t>
            </a:r>
            <a:endParaRPr lang="en-US" altLang="zh-TW" sz="1600" dirty="0">
              <a:latin typeface="標楷體" panose="03000509000000000000" pitchFamily="65" charset="-120"/>
              <a:ea typeface="標楷體" panose="03000509000000000000" pitchFamily="65" charset="-120"/>
            </a:endParaRPr>
          </a:p>
          <a:p>
            <a:pPr marL="0" indent="0">
              <a:spcBef>
                <a:spcPts val="600"/>
              </a:spcBef>
              <a:spcAft>
                <a:spcPts val="600"/>
              </a:spcAft>
              <a:buFont typeface="Arial" panose="020B0604020202020204" pitchFamily="34" charset="0"/>
              <a:buNone/>
            </a:pP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元識覺健康生活有限公司 董事長</a:t>
            </a:r>
            <a:endParaRPr lang="en-US" altLang="zh-TW" sz="1600" dirty="0">
              <a:latin typeface="標楷體" panose="03000509000000000000" pitchFamily="65" charset="-120"/>
              <a:ea typeface="標楷體" panose="03000509000000000000" pitchFamily="65" charset="-120"/>
            </a:endParaRPr>
          </a:p>
          <a:p>
            <a:pPr marL="0" indent="0">
              <a:buFont typeface="Arial" panose="020B0604020202020204" pitchFamily="34" charset="0"/>
              <a:buNone/>
            </a:pPr>
            <a:r>
              <a:rPr lang="zh-TW" altLang="zh-TW" sz="1600" b="1" kern="100" dirty="0">
                <a:latin typeface="Times New Roman" panose="02020603050405020304" pitchFamily="18" charset="0"/>
                <a:ea typeface="標楷體" panose="03000509000000000000" pitchFamily="65" charset="-120"/>
              </a:rPr>
              <a:t>著作：</a:t>
            </a:r>
            <a:endParaRPr lang="zh-TW" altLang="zh-TW" sz="1600" b="1"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 </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遠離生活中的毒物</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原水出版 </a:t>
            </a:r>
            <a:r>
              <a:rPr lang="en-US" altLang="zh-TW" sz="1500" kern="100" dirty="0">
                <a:latin typeface="Times New Roman" panose="02020603050405020304" pitchFamily="18" charset="0"/>
                <a:ea typeface="標楷體" panose="03000509000000000000" pitchFamily="65" charset="-120"/>
              </a:rPr>
              <a:t>2003 </a:t>
            </a:r>
          </a:p>
          <a:p>
            <a:pPr marL="0" indent="0">
              <a:buFont typeface="Arial" panose="020B0604020202020204" pitchFamily="34" charset="0"/>
              <a:buNone/>
            </a:pP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 </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別讓孩子在毒物中長大</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原水出版 </a:t>
            </a:r>
            <a:r>
              <a:rPr lang="en-US" altLang="zh-TW" sz="1500" kern="100" dirty="0">
                <a:latin typeface="Times New Roman" panose="02020603050405020304" pitchFamily="18" charset="0"/>
                <a:ea typeface="標楷體" panose="03000509000000000000" pitchFamily="65" charset="-120"/>
              </a:rPr>
              <a:t>2008</a:t>
            </a:r>
          </a:p>
          <a:p>
            <a:pPr marL="0" indent="0">
              <a:buFont typeface="Arial" panose="020B0604020202020204" pitchFamily="34" charset="0"/>
              <a:buNone/>
            </a:pP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 </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排毒舒食盛宴</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天下雜志群 康健雜志 </a:t>
            </a:r>
            <a:r>
              <a:rPr lang="en-US" altLang="zh-TW" sz="1500" kern="100" dirty="0">
                <a:latin typeface="Times New Roman" panose="02020603050405020304" pitchFamily="18" charset="0"/>
                <a:ea typeface="標楷體" panose="03000509000000000000" pitchFamily="65" charset="-120"/>
              </a:rPr>
              <a:t>2012</a:t>
            </a:r>
          </a:p>
          <a:p>
            <a:pPr marL="0" indent="0">
              <a:buFont typeface="Arial" panose="020B0604020202020204" pitchFamily="34" charset="0"/>
              <a:buNone/>
            </a:pP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 </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真原味的實踐</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天下雜志群 康健雜志 </a:t>
            </a:r>
            <a:r>
              <a:rPr lang="en-US" altLang="zh-TW" sz="1500" kern="100" dirty="0">
                <a:latin typeface="Times New Roman" panose="02020603050405020304" pitchFamily="18" charset="0"/>
                <a:ea typeface="標楷體" panose="03000509000000000000" pitchFamily="65" charset="-120"/>
              </a:rPr>
              <a:t>2013</a:t>
            </a:r>
          </a:p>
          <a:p>
            <a:pPr marL="0" indent="0">
              <a:buFont typeface="Arial" panose="020B0604020202020204" pitchFamily="34" charset="0"/>
              <a:buNone/>
            </a:pP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 </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降癌</a:t>
            </a:r>
            <a:r>
              <a:rPr lang="en-US" altLang="zh-TW" sz="1500" kern="100" dirty="0">
                <a:latin typeface="Times New Roman" panose="02020603050405020304" pitchFamily="18" charset="0"/>
                <a:ea typeface="標楷體" panose="03000509000000000000" pitchFamily="65" charset="-120"/>
              </a:rPr>
              <a:t>18</a:t>
            </a:r>
            <a:r>
              <a:rPr lang="zh-TW" altLang="en-US" sz="1500" kern="100" dirty="0">
                <a:latin typeface="Times New Roman" panose="02020603050405020304" pitchFamily="18" charset="0"/>
                <a:ea typeface="標楷體" panose="03000509000000000000" pitchFamily="65" charset="-120"/>
              </a:rPr>
              <a:t>掌</a:t>
            </a:r>
            <a:r>
              <a:rPr lang="en-US" altLang="zh-TW" sz="15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抗衰逆齡也可以</a:t>
            </a:r>
            <a:r>
              <a:rPr lang="zh-TW" altLang="zh-TW" sz="1400" kern="100" dirty="0">
                <a:latin typeface="Times New Roman" panose="02020603050405020304" pitchFamily="18" charset="0"/>
                <a:ea typeface="標楷體" panose="03000509000000000000" pitchFamily="65" charset="-120"/>
              </a:rPr>
              <a:t>》</a:t>
            </a:r>
            <a:r>
              <a:rPr lang="zh-TW" altLang="en-US" sz="1500" kern="100" dirty="0">
                <a:latin typeface="Times New Roman" panose="02020603050405020304" pitchFamily="18" charset="0"/>
                <a:ea typeface="標楷體" panose="03000509000000000000" pitchFamily="65" charset="-120"/>
              </a:rPr>
              <a:t>白象出版 </a:t>
            </a:r>
            <a:r>
              <a:rPr lang="en-US" altLang="zh-TW" sz="1500" kern="100" dirty="0">
                <a:latin typeface="Times New Roman" panose="02020603050405020304" pitchFamily="18" charset="0"/>
                <a:ea typeface="標楷體" panose="03000509000000000000" pitchFamily="65" charset="-120"/>
              </a:rPr>
              <a:t>2019</a:t>
            </a:r>
            <a:endParaRPr lang="zh-TW" altLang="en-US" sz="1500" dirty="0"/>
          </a:p>
        </p:txBody>
      </p:sp>
    </p:spTree>
    <p:extLst>
      <p:ext uri="{BB962C8B-B14F-4D97-AF65-F5344CB8AC3E}">
        <p14:creationId xmlns:p14="http://schemas.microsoft.com/office/powerpoint/2010/main" val="306013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70">
            <a:extLst>
              <a:ext uri="{FF2B5EF4-FFF2-40B4-BE49-F238E27FC236}">
                <a16:creationId xmlns:a16="http://schemas.microsoft.com/office/drawing/2014/main" id="{83F96A97-5541-4736-B18B-54FC9972C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2">
            <a:extLst>
              <a:ext uri="{FF2B5EF4-FFF2-40B4-BE49-F238E27FC236}">
                <a16:creationId xmlns:a16="http://schemas.microsoft.com/office/drawing/2014/main" id="{DDD7DCF3-288E-4ED0-A88F-3DC3D7BC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4">
            <a:extLst>
              <a:ext uri="{FF2B5EF4-FFF2-40B4-BE49-F238E27FC236}">
                <a16:creationId xmlns:a16="http://schemas.microsoft.com/office/drawing/2014/main" id="{777C1262-B94A-48A9-B8B4-1B4D74530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6">
            <a:extLst>
              <a:ext uri="{FF2B5EF4-FFF2-40B4-BE49-F238E27FC236}">
                <a16:creationId xmlns:a16="http://schemas.microsoft.com/office/drawing/2014/main" id="{1AB9669D-18F5-436D-B1A7-1A14A6141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8">
            <a:extLst>
              <a:ext uri="{FF2B5EF4-FFF2-40B4-BE49-F238E27FC236}">
                <a16:creationId xmlns:a16="http://schemas.microsoft.com/office/drawing/2014/main" id="{50EEE940-35D3-472F-BE81-FFC469915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投影片編號版面配置區 10">
            <a:extLst>
              <a:ext uri="{FF2B5EF4-FFF2-40B4-BE49-F238E27FC236}">
                <a16:creationId xmlns:a16="http://schemas.microsoft.com/office/drawing/2014/main" id="{B51796AE-0422-49D7-8F4B-61A36A4488B3}"/>
              </a:ext>
            </a:extLst>
          </p:cNvPr>
          <p:cNvSpPr>
            <a:spLocks noGrp="1"/>
          </p:cNvSpPr>
          <p:nvPr>
            <p:ph type="sldNum" sz="quarter" idx="12"/>
          </p:nvPr>
        </p:nvSpPr>
        <p:spPr>
          <a:xfrm>
            <a:off x="6457950" y="6356351"/>
            <a:ext cx="2057400" cy="365125"/>
          </a:xfrm>
        </p:spPr>
        <p:txBody>
          <a:bodyPr/>
          <a:lstStyle/>
          <a:p>
            <a:fld id="{86C050C9-D2EC-4D4B-8787-F6210221C734}" type="slidenum">
              <a:rPr lang="zh-TW" altLang="en-US" smtClean="0"/>
              <a:t>25</a:t>
            </a:fld>
            <a:endParaRPr lang="zh-TW" altLang="en-US" dirty="0"/>
          </a:p>
        </p:txBody>
      </p:sp>
      <p:sp>
        <p:nvSpPr>
          <p:cNvPr id="11" name="內容版面配置區 2">
            <a:extLst>
              <a:ext uri="{FF2B5EF4-FFF2-40B4-BE49-F238E27FC236}">
                <a16:creationId xmlns:a16="http://schemas.microsoft.com/office/drawing/2014/main" id="{F8D85C0F-2EE6-DF14-6644-E4504C1073C7}"/>
              </a:ext>
            </a:extLst>
          </p:cNvPr>
          <p:cNvSpPr txBox="1">
            <a:spLocks/>
          </p:cNvSpPr>
          <p:nvPr/>
        </p:nvSpPr>
        <p:spPr>
          <a:xfrm>
            <a:off x="326998" y="2209685"/>
            <a:ext cx="4039918" cy="350671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zh-TW" sz="1800" b="1" kern="100" dirty="0">
                <a:latin typeface="Times New Roman" panose="02020603050405020304" pitchFamily="18" charset="0"/>
                <a:ea typeface="標楷體" panose="03000509000000000000" pitchFamily="65" charset="-120"/>
              </a:rPr>
              <a:t>現職：</a:t>
            </a:r>
            <a:endParaRPr lang="en-US" altLang="zh-TW" sz="1800" b="1"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國立臺灣大學食品科技研究所</a:t>
            </a: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特聘教授</a:t>
            </a:r>
            <a:endParaRPr lang="zh-TW" altLang="zh-TW" sz="18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國立臺灣大學國家食品安全教育暨研究中心</a:t>
            </a: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主任</a:t>
            </a:r>
            <a:endParaRPr lang="zh-TW" altLang="zh-TW" sz="18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臺灣食品保護協會</a:t>
            </a: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國際食品保護協會</a:t>
            </a: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臺灣分會</a:t>
            </a: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理事長</a:t>
            </a:r>
            <a:endParaRPr lang="en-US" altLang="zh-TW" sz="1800" kern="100" dirty="0">
              <a:latin typeface="Times New Roman" panose="02020603050405020304" pitchFamily="18" charset="0"/>
              <a:ea typeface="標楷體" panose="03000509000000000000" pitchFamily="65" charset="-120"/>
            </a:endParaRPr>
          </a:p>
          <a:p>
            <a:pPr marL="0" indent="0">
              <a:buFont typeface="Arial" panose="020B0604020202020204" pitchFamily="34" charset="0"/>
              <a:buNone/>
            </a:pPr>
            <a:r>
              <a:rPr lang="zh-TW" altLang="en-US" sz="1800" b="1" kern="100" dirty="0">
                <a:latin typeface="Times New Roman" panose="02020603050405020304" pitchFamily="18" charset="0"/>
                <a:ea typeface="標楷體" panose="03000509000000000000" pitchFamily="65" charset="-120"/>
              </a:rPr>
              <a:t>研究</a:t>
            </a:r>
            <a:r>
              <a:rPr lang="zh-TW" altLang="zh-TW" sz="1800" b="1" kern="100" dirty="0">
                <a:latin typeface="Times New Roman" panose="02020603050405020304" pitchFamily="18" charset="0"/>
                <a:ea typeface="標楷體" panose="03000509000000000000" pitchFamily="65" charset="-120"/>
              </a:rPr>
              <a:t>專長：</a:t>
            </a:r>
            <a:endParaRPr lang="zh-TW" altLang="zh-TW" sz="1800" b="1"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預防醫學</a:t>
            </a:r>
            <a:endParaRPr lang="zh-TW" altLang="zh-TW" sz="18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食療研究</a:t>
            </a:r>
            <a:endParaRPr lang="zh-TW" altLang="zh-TW" sz="18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保健食品</a:t>
            </a:r>
            <a:endParaRPr lang="zh-TW" altLang="zh-TW" sz="1800" kern="100" dirty="0">
              <a:latin typeface="Times New Roman" panose="02020603050405020304" pitchFamily="18" charset="0"/>
              <a:ea typeface="新細明體" panose="02020500000000000000" pitchFamily="18" charset="-120"/>
            </a:endParaRPr>
          </a:p>
          <a:p>
            <a:pPr marL="0" indent="0">
              <a:buFont typeface="Arial" panose="020B0604020202020204" pitchFamily="34" charset="0"/>
              <a:buNone/>
            </a:pPr>
            <a:r>
              <a:rPr lang="en-US" altLang="zh-TW" sz="1800" kern="100" dirty="0">
                <a:latin typeface="Times New Roman" panose="02020603050405020304" pitchFamily="18" charset="0"/>
                <a:ea typeface="標楷體" panose="03000509000000000000" pitchFamily="65" charset="-120"/>
              </a:rPr>
              <a:t>-</a:t>
            </a:r>
            <a:r>
              <a:rPr lang="zh-TW" altLang="zh-TW" sz="1800" kern="100" dirty="0">
                <a:latin typeface="Times New Roman" panose="02020603050405020304" pitchFamily="18" charset="0"/>
                <a:ea typeface="標楷體" panose="03000509000000000000" pitchFamily="65" charset="-120"/>
              </a:rPr>
              <a:t>食品安全</a:t>
            </a:r>
            <a:endParaRPr lang="zh-TW" altLang="zh-TW" sz="1800" kern="100" dirty="0">
              <a:latin typeface="Times New Roman" panose="02020603050405020304" pitchFamily="18" charset="0"/>
              <a:ea typeface="新細明體" panose="02020500000000000000" pitchFamily="18" charset="-120"/>
            </a:endParaRPr>
          </a:p>
        </p:txBody>
      </p:sp>
      <p:sp>
        <p:nvSpPr>
          <p:cNvPr id="12" name="文字方塊 11">
            <a:extLst>
              <a:ext uri="{FF2B5EF4-FFF2-40B4-BE49-F238E27FC236}">
                <a16:creationId xmlns:a16="http://schemas.microsoft.com/office/drawing/2014/main" id="{7FAC327D-4229-84E2-15E0-267053A12F62}"/>
              </a:ext>
            </a:extLst>
          </p:cNvPr>
          <p:cNvSpPr txBox="1"/>
          <p:nvPr/>
        </p:nvSpPr>
        <p:spPr>
          <a:xfrm>
            <a:off x="536912" y="1185941"/>
            <a:ext cx="2561130" cy="784830"/>
          </a:xfrm>
          <a:prstGeom prst="rect">
            <a:avLst/>
          </a:prstGeom>
          <a:noFill/>
        </p:spPr>
        <p:txBody>
          <a:bodyPr wrap="square" rtlCol="0">
            <a:spAutoFit/>
          </a:bodyPr>
          <a:lstStyle>
            <a:defPPr>
              <a:defRPr lang="en-US"/>
            </a:defPPr>
            <a:lvl1pPr>
              <a:spcAft>
                <a:spcPts val="600"/>
              </a:spcAft>
              <a:defRPr sz="2000" b="1" kern="100">
                <a:latin typeface="Times New Roman" panose="02020603050405020304" pitchFamily="18" charset="0"/>
                <a:ea typeface="標楷體" panose="03000509000000000000" pitchFamily="65" charset="-120"/>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臺灣食品保護協會</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沈立言 理事長</a:t>
            </a:r>
          </a:p>
        </p:txBody>
      </p:sp>
      <p:pic>
        <p:nvPicPr>
          <p:cNvPr id="22" name="圖片 21" descr="沈 立言">
            <a:extLst>
              <a:ext uri="{FF2B5EF4-FFF2-40B4-BE49-F238E27FC236}">
                <a16:creationId xmlns:a16="http://schemas.microsoft.com/office/drawing/2014/main" id="{835BB50F-C6EE-303F-4139-99DB0AEF46AD}"/>
              </a:ext>
            </a:extLst>
          </p:cNvPr>
          <p:cNvPicPr/>
          <p:nvPr/>
        </p:nvPicPr>
        <p:blipFill rotWithShape="1">
          <a:blip r:embed="rId2">
            <a:extLst>
              <a:ext uri="{28A0092B-C50C-407E-A947-70E740481C1C}">
                <a14:useLocalDpi xmlns:a14="http://schemas.microsoft.com/office/drawing/2010/main" val="0"/>
              </a:ext>
            </a:extLst>
          </a:blip>
          <a:srcRect r="2" b="3963"/>
          <a:stretch/>
        </p:blipFill>
        <p:spPr bwMode="auto">
          <a:xfrm>
            <a:off x="4748494" y="1123524"/>
            <a:ext cx="3686930" cy="4592876"/>
          </a:xfrm>
          <a:prstGeom prst="rect">
            <a:avLst/>
          </a:prstGeom>
          <a:noFill/>
        </p:spPr>
      </p:pic>
    </p:spTree>
    <p:extLst>
      <p:ext uri="{BB962C8B-B14F-4D97-AF65-F5344CB8AC3E}">
        <p14:creationId xmlns:p14="http://schemas.microsoft.com/office/powerpoint/2010/main" val="223782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70">
            <a:extLst>
              <a:ext uri="{FF2B5EF4-FFF2-40B4-BE49-F238E27FC236}">
                <a16:creationId xmlns:a16="http://schemas.microsoft.com/office/drawing/2014/main" id="{83F96A97-5541-4736-B18B-54FC9972C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2">
            <a:extLst>
              <a:ext uri="{FF2B5EF4-FFF2-40B4-BE49-F238E27FC236}">
                <a16:creationId xmlns:a16="http://schemas.microsoft.com/office/drawing/2014/main" id="{DDD7DCF3-288E-4ED0-A88F-3DC3D7BC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4">
            <a:extLst>
              <a:ext uri="{FF2B5EF4-FFF2-40B4-BE49-F238E27FC236}">
                <a16:creationId xmlns:a16="http://schemas.microsoft.com/office/drawing/2014/main" id="{777C1262-B94A-48A9-B8B4-1B4D74530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6">
            <a:extLst>
              <a:ext uri="{FF2B5EF4-FFF2-40B4-BE49-F238E27FC236}">
                <a16:creationId xmlns:a16="http://schemas.microsoft.com/office/drawing/2014/main" id="{1AB9669D-18F5-436D-B1A7-1A14A6141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8">
            <a:extLst>
              <a:ext uri="{FF2B5EF4-FFF2-40B4-BE49-F238E27FC236}">
                <a16:creationId xmlns:a16="http://schemas.microsoft.com/office/drawing/2014/main" id="{50EEE940-35D3-472F-BE81-FFC469915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投影片編號版面配置區 10">
            <a:extLst>
              <a:ext uri="{FF2B5EF4-FFF2-40B4-BE49-F238E27FC236}">
                <a16:creationId xmlns:a16="http://schemas.microsoft.com/office/drawing/2014/main" id="{B51796AE-0422-49D7-8F4B-61A36A4488B3}"/>
              </a:ext>
            </a:extLst>
          </p:cNvPr>
          <p:cNvSpPr>
            <a:spLocks noGrp="1"/>
          </p:cNvSpPr>
          <p:nvPr>
            <p:ph type="sldNum" sz="quarter" idx="12"/>
          </p:nvPr>
        </p:nvSpPr>
        <p:spPr>
          <a:xfrm>
            <a:off x="6457950" y="6356351"/>
            <a:ext cx="2057400" cy="365125"/>
          </a:xfrm>
        </p:spPr>
        <p:txBody>
          <a:bodyPr/>
          <a:lstStyle/>
          <a:p>
            <a:fld id="{86C050C9-D2EC-4D4B-8787-F6210221C734}" type="slidenum">
              <a:rPr lang="zh-TW" altLang="en-US" smtClean="0"/>
              <a:t>26</a:t>
            </a:fld>
            <a:endParaRPr lang="zh-TW" altLang="en-US" dirty="0"/>
          </a:p>
        </p:txBody>
      </p:sp>
      <p:sp>
        <p:nvSpPr>
          <p:cNvPr id="11" name="內容版面配置區 2">
            <a:extLst>
              <a:ext uri="{FF2B5EF4-FFF2-40B4-BE49-F238E27FC236}">
                <a16:creationId xmlns:a16="http://schemas.microsoft.com/office/drawing/2014/main" id="{F8D85C0F-2EE6-DF14-6644-E4504C1073C7}"/>
              </a:ext>
            </a:extLst>
          </p:cNvPr>
          <p:cNvSpPr txBox="1">
            <a:spLocks/>
          </p:cNvSpPr>
          <p:nvPr/>
        </p:nvSpPr>
        <p:spPr>
          <a:xfrm>
            <a:off x="326998" y="2209685"/>
            <a:ext cx="3945596" cy="3506715"/>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zh-TW" sz="1800" b="1" kern="100" dirty="0">
                <a:latin typeface="Times New Roman" panose="02020603050405020304" pitchFamily="18" charset="0"/>
                <a:ea typeface="標楷體" panose="03000509000000000000" pitchFamily="65" charset="-120"/>
              </a:rPr>
              <a:t>現職：</a:t>
            </a:r>
            <a:endParaRPr lang="en-US" altLang="zh-TW" sz="1800" b="1" kern="100" dirty="0">
              <a:latin typeface="Times New Roman" panose="02020603050405020304" pitchFamily="18" charset="0"/>
              <a:ea typeface="新細明體" panose="02020500000000000000" pitchFamily="18" charset="-12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天主教輔仁大學</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食品科學系</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焯炤講座教授</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天主教輔仁大學</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事業發展處</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事業長</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臺灣農業化學與食品科學期刊</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總編輯</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科技部專題研究計畫</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產學合作計畫</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審查委員</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食品藥物管理署檢驗方法審查小組</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委員</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食品藥物管理署基因改造食品審議小組</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審議委員</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食品藥物管理署實驗室認證審議小組</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審議委員</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臺北市校園食品</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諮詢委員</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輔仁新創商業股份有限公司</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董事</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財團法人臺灣食品產業策進會</a:t>
            </a:r>
            <a:r>
              <a:rPr 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監察人</a:t>
            </a:r>
            <a:endParaRPr lang="en-US"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1560"/>
              </a:lnSpc>
              <a:spcBef>
                <a:spcPts val="0"/>
              </a:spcBef>
              <a:buNone/>
            </a:pPr>
            <a:r>
              <a:rPr lang="en-US" altLang="zh-TW" sz="18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臺灣食品科學技術學會、臺灣農業化學會、臺灣乳酸菌協會理事、臺灣公定分析科學家協會、臺灣保健食品學會</a:t>
            </a:r>
            <a:r>
              <a:rPr lang="zh-TW" sz="1800" dirty="0">
                <a:effectLst/>
                <a:ea typeface="Times New Roman" panose="02020603050405020304" pitchFamily="18" charset="0"/>
              </a:rPr>
              <a:t> </a:t>
            </a:r>
            <a:r>
              <a:rPr lang="zh-TW" sz="1800" dirty="0">
                <a:effectLst/>
                <a:latin typeface="Times New Roman" panose="02020603050405020304" pitchFamily="18" charset="0"/>
                <a:ea typeface="標楷體" panose="03000509000000000000" pitchFamily="65" charset="-120"/>
                <a:cs typeface="Times New Roman" panose="02020603050405020304" pitchFamily="18" charset="0"/>
              </a:rPr>
              <a:t>理事</a:t>
            </a:r>
            <a:endParaRPr lang="zh-TW" altLang="zh-TW" sz="1800" kern="100" dirty="0">
              <a:latin typeface="Times New Roman" panose="02020603050405020304" pitchFamily="18" charset="0"/>
              <a:ea typeface="新細明體" panose="02020500000000000000" pitchFamily="18" charset="-120"/>
            </a:endParaRPr>
          </a:p>
        </p:txBody>
      </p:sp>
      <p:sp>
        <p:nvSpPr>
          <p:cNvPr id="12" name="文字方塊 11">
            <a:extLst>
              <a:ext uri="{FF2B5EF4-FFF2-40B4-BE49-F238E27FC236}">
                <a16:creationId xmlns:a16="http://schemas.microsoft.com/office/drawing/2014/main" id="{7FAC327D-4229-84E2-15E0-267053A12F62}"/>
              </a:ext>
            </a:extLst>
          </p:cNvPr>
          <p:cNvSpPr txBox="1"/>
          <p:nvPr/>
        </p:nvSpPr>
        <p:spPr>
          <a:xfrm>
            <a:off x="536912" y="1185941"/>
            <a:ext cx="3600082" cy="707886"/>
          </a:xfrm>
          <a:prstGeom prst="rect">
            <a:avLst/>
          </a:prstGeom>
          <a:noFill/>
        </p:spPr>
        <p:txBody>
          <a:bodyPr wrap="square" rtlCol="0">
            <a:spAutoFit/>
          </a:bodyPr>
          <a:lstStyle>
            <a:defPPr>
              <a:defRPr lang="en-US"/>
            </a:defPPr>
            <a:lvl1pPr>
              <a:spcAft>
                <a:spcPts val="600"/>
              </a:spcAft>
              <a:defRPr sz="2000" b="1" kern="100">
                <a:latin typeface="Times New Roman" panose="02020603050405020304" pitchFamily="18" charset="0"/>
                <a:ea typeface="標楷體" panose="03000509000000000000" pitchFamily="65" charset="-120"/>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臺灣農業化學與食品科學期刊</a:t>
            </a:r>
            <a:r>
              <a:rPr lang="zh-TW" altLang="en-US" dirty="0">
                <a:solidFill>
                  <a:prstClr val="black"/>
                </a:solidFill>
              </a:rPr>
              <a:t>蔡宗佑 </a:t>
            </a: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總編輯</a:t>
            </a:r>
            <a:endParaRPr kumimoji="0" lang="zh-TW" altLang="en-US" sz="20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37C2CE1C-034C-2B16-71CA-98D3C83E2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864" y="738040"/>
            <a:ext cx="3704190" cy="5149049"/>
          </a:xfrm>
          <a:prstGeom prst="rect">
            <a:avLst/>
          </a:prstGeom>
        </p:spPr>
      </p:pic>
    </p:spTree>
    <p:extLst>
      <p:ext uri="{BB962C8B-B14F-4D97-AF65-F5344CB8AC3E}">
        <p14:creationId xmlns:p14="http://schemas.microsoft.com/office/powerpoint/2010/main" val="314079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70">
            <a:extLst>
              <a:ext uri="{FF2B5EF4-FFF2-40B4-BE49-F238E27FC236}">
                <a16:creationId xmlns:a16="http://schemas.microsoft.com/office/drawing/2014/main" id="{83F96A97-5541-4736-B18B-54FC9972C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2">
            <a:extLst>
              <a:ext uri="{FF2B5EF4-FFF2-40B4-BE49-F238E27FC236}">
                <a16:creationId xmlns:a16="http://schemas.microsoft.com/office/drawing/2014/main" id="{DDD7DCF3-288E-4ED0-A88F-3DC3D7BC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4">
            <a:extLst>
              <a:ext uri="{FF2B5EF4-FFF2-40B4-BE49-F238E27FC236}">
                <a16:creationId xmlns:a16="http://schemas.microsoft.com/office/drawing/2014/main" id="{777C1262-B94A-48A9-B8B4-1B4D74530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6">
            <a:extLst>
              <a:ext uri="{FF2B5EF4-FFF2-40B4-BE49-F238E27FC236}">
                <a16:creationId xmlns:a16="http://schemas.microsoft.com/office/drawing/2014/main" id="{1AB9669D-18F5-436D-B1A7-1A14A6141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8">
            <a:extLst>
              <a:ext uri="{FF2B5EF4-FFF2-40B4-BE49-F238E27FC236}">
                <a16:creationId xmlns:a16="http://schemas.microsoft.com/office/drawing/2014/main" id="{50EEE940-35D3-472F-BE81-FFC469915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投影片編號版面配置區 10">
            <a:extLst>
              <a:ext uri="{FF2B5EF4-FFF2-40B4-BE49-F238E27FC236}">
                <a16:creationId xmlns:a16="http://schemas.microsoft.com/office/drawing/2014/main" id="{B51796AE-0422-49D7-8F4B-61A36A4488B3}"/>
              </a:ext>
            </a:extLst>
          </p:cNvPr>
          <p:cNvSpPr>
            <a:spLocks noGrp="1"/>
          </p:cNvSpPr>
          <p:nvPr>
            <p:ph type="sldNum" sz="quarter" idx="12"/>
          </p:nvPr>
        </p:nvSpPr>
        <p:spPr>
          <a:xfrm>
            <a:off x="6457950" y="6356351"/>
            <a:ext cx="2057400" cy="365125"/>
          </a:xfrm>
        </p:spPr>
        <p:txBody>
          <a:bodyPr/>
          <a:lstStyle/>
          <a:p>
            <a:fld id="{86C050C9-D2EC-4D4B-8787-F6210221C734}" type="slidenum">
              <a:rPr lang="zh-TW" altLang="en-US" smtClean="0"/>
              <a:t>27</a:t>
            </a:fld>
            <a:endParaRPr lang="zh-TW" altLang="en-US" dirty="0"/>
          </a:p>
        </p:txBody>
      </p:sp>
      <p:sp>
        <p:nvSpPr>
          <p:cNvPr id="11" name="內容版面配置區 2">
            <a:extLst>
              <a:ext uri="{FF2B5EF4-FFF2-40B4-BE49-F238E27FC236}">
                <a16:creationId xmlns:a16="http://schemas.microsoft.com/office/drawing/2014/main" id="{F8D85C0F-2EE6-DF14-6644-E4504C1073C7}"/>
              </a:ext>
            </a:extLst>
          </p:cNvPr>
          <p:cNvSpPr txBox="1">
            <a:spLocks/>
          </p:cNvSpPr>
          <p:nvPr/>
        </p:nvSpPr>
        <p:spPr>
          <a:xfrm>
            <a:off x="326998" y="2209686"/>
            <a:ext cx="3792241" cy="19095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800" kern="100" dirty="0">
                <a:latin typeface="Times New Roman" panose="02020603050405020304" pitchFamily="18" charset="0"/>
                <a:ea typeface="標楷體" panose="03000509000000000000" pitchFamily="65" charset="-120"/>
              </a:rPr>
              <a:t>墨西哥國內歷史最悠久的重大傳統節慶──亡靈節充分展示墨西哥的文化特色：兼容並蓄、不斷演進創新。</a:t>
            </a:r>
            <a:r>
              <a:rPr lang="en-US" altLang="zh-TW" sz="1800" kern="100" dirty="0">
                <a:latin typeface="Times New Roman" panose="02020603050405020304" pitchFamily="18" charset="0"/>
                <a:ea typeface="標楷體" panose="03000509000000000000" pitchFamily="65" charset="-120"/>
              </a:rPr>
              <a:t>Torres</a:t>
            </a:r>
            <a:r>
              <a:rPr lang="zh-TW" altLang="en-US" sz="1800" kern="100" dirty="0">
                <a:latin typeface="Times New Roman" panose="02020603050405020304" pitchFamily="18" charset="0"/>
                <a:ea typeface="標楷體" panose="03000509000000000000" pitchFamily="65" charset="-120"/>
              </a:rPr>
              <a:t>處長希望透過熱鬧多元的文化藝術活動，讓台灣更加認識文化底蘊豐富的墨西哥，進而激發台灣企業與墨西哥廠商攜手開發新商機。</a:t>
            </a:r>
            <a:endParaRPr lang="zh-TW" altLang="zh-TW" sz="1800" kern="100" dirty="0">
              <a:latin typeface="Times New Roman" panose="02020603050405020304" pitchFamily="18" charset="0"/>
              <a:ea typeface="標楷體" panose="03000509000000000000" pitchFamily="65" charset="-120"/>
            </a:endParaRPr>
          </a:p>
        </p:txBody>
      </p:sp>
      <p:sp>
        <p:nvSpPr>
          <p:cNvPr id="12" name="文字方塊 11">
            <a:extLst>
              <a:ext uri="{FF2B5EF4-FFF2-40B4-BE49-F238E27FC236}">
                <a16:creationId xmlns:a16="http://schemas.microsoft.com/office/drawing/2014/main" id="{7FAC327D-4229-84E2-15E0-267053A12F62}"/>
              </a:ext>
            </a:extLst>
          </p:cNvPr>
          <p:cNvSpPr txBox="1"/>
          <p:nvPr/>
        </p:nvSpPr>
        <p:spPr>
          <a:xfrm>
            <a:off x="166165" y="1185941"/>
            <a:ext cx="4106428" cy="784830"/>
          </a:xfrm>
          <a:prstGeom prst="rect">
            <a:avLst/>
          </a:prstGeom>
          <a:noFill/>
        </p:spPr>
        <p:txBody>
          <a:bodyPr wrap="square" rtlCol="0">
            <a:spAutoFit/>
          </a:bodyPr>
          <a:lstStyle>
            <a:defPPr>
              <a:defRPr lang="en-US"/>
            </a:defPPr>
            <a:lvl1pPr>
              <a:spcAft>
                <a:spcPts val="600"/>
              </a:spcAft>
              <a:defRPr sz="2000" b="1" kern="100">
                <a:latin typeface="Times New Roman" panose="02020603050405020304" pitchFamily="18" charset="0"/>
                <a:ea typeface="標楷體" panose="03000509000000000000" pitchFamily="65" charset="-120"/>
                <a:cs typeface="Times New Roman" panose="02020603050405020304" pitchFamily="18" charset="0"/>
              </a:defRPr>
            </a:lvl1pPr>
          </a:lstStyle>
          <a:p>
            <a:pPr>
              <a:defRPr/>
            </a:pPr>
            <a:r>
              <a:rPr lang="zh-TW" altLang="en-US" dirty="0">
                <a:solidFill>
                  <a:prstClr val="black"/>
                </a:solidFill>
              </a:rPr>
              <a:t>墨西哥商務簽證文件暨文化辦事處</a:t>
            </a:r>
            <a:endParaRPr lang="en-US" altLang="zh-TW" dirty="0">
              <a:solidFill>
                <a:prstClr val="black"/>
              </a:solidFill>
            </a:endParaRPr>
          </a:p>
          <a:p>
            <a:pPr>
              <a:defRPr/>
            </a:pPr>
            <a:r>
              <a:rPr lang="en-US" altLang="zh-TW" dirty="0">
                <a:solidFill>
                  <a:prstClr val="black"/>
                </a:solidFill>
              </a:rPr>
              <a:t>Martin Torres</a:t>
            </a:r>
            <a:r>
              <a:rPr lang="zh-TW" altLang="en-US" dirty="0">
                <a:solidFill>
                  <a:prstClr val="black"/>
                </a:solidFill>
              </a:rPr>
              <a:t>處長</a:t>
            </a:r>
          </a:p>
        </p:txBody>
      </p:sp>
      <p:pic>
        <p:nvPicPr>
          <p:cNvPr id="1026" name="Picture 2" descr="On the Line">
            <a:extLst>
              <a:ext uri="{FF2B5EF4-FFF2-40B4-BE49-F238E27FC236}">
                <a16:creationId xmlns:a16="http://schemas.microsoft.com/office/drawing/2014/main" id="{ECA2454D-38F1-BF3D-B87E-37E2E81E4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1" t="12168" r="57090" b="33227"/>
          <a:stretch/>
        </p:blipFill>
        <p:spPr bwMode="auto">
          <a:xfrm>
            <a:off x="4854748" y="649973"/>
            <a:ext cx="3618598" cy="522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445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內容版面配置區 6">
            <a:extLst>
              <a:ext uri="{FF2B5EF4-FFF2-40B4-BE49-F238E27FC236}">
                <a16:creationId xmlns:a16="http://schemas.microsoft.com/office/drawing/2014/main" id="{6C3E74D9-E0D6-4587-BF9F-590902F39A4A}"/>
              </a:ext>
            </a:extLst>
          </p:cNvPr>
          <p:cNvSpPr>
            <a:spLocks noGrp="1"/>
          </p:cNvSpPr>
          <p:nvPr>
            <p:ph idx="1"/>
          </p:nvPr>
        </p:nvSpPr>
        <p:spPr>
          <a:xfrm>
            <a:off x="268881" y="1622204"/>
            <a:ext cx="4003713" cy="4460595"/>
          </a:xfrm>
        </p:spPr>
        <p:txBody>
          <a:bodyPr vert="horz" lIns="91440" tIns="45720" rIns="91440" bIns="45720" rtlCol="0" anchor="ctr">
            <a:noAutofit/>
          </a:bodyPr>
          <a:lstStyle/>
          <a:p>
            <a:pPr marL="0" indent="0" hangingPunct="0">
              <a:spcAft>
                <a:spcPts val="600"/>
              </a:spcAft>
              <a:buNone/>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WuHsieh Lab </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負責人</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hangingPunct="0">
              <a:spcAft>
                <a:spcPts val="600"/>
              </a:spcAft>
              <a:buFontTx/>
              <a:buChar char="-"/>
            </a:pP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美味星廚</a:t>
            </a: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強</a:t>
            </a:r>
            <a:endPar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endParaRPr>
          </a:p>
          <a:p>
            <a:pPr hangingPunct="0">
              <a:spcAft>
                <a:spcPts val="600"/>
              </a:spcAft>
              <a:buFontTx/>
              <a:buChar char="-"/>
            </a:pPr>
            <a:r>
              <a:rPr lang="en-US" altLang="zh-TW" sz="2000" dirty="0">
                <a:effectLst/>
                <a:latin typeface="Times New Roman" panose="02020603050405020304" pitchFamily="18" charset="0"/>
                <a:ea typeface="標楷體" panose="03000509000000000000" pitchFamily="65" charset="-120"/>
                <a:cs typeface="Times New Roman" panose="02020603050405020304" pitchFamily="18" charset="0"/>
              </a:rPr>
              <a:t>Diidadii</a:t>
            </a:r>
            <a:r>
              <a:rPr lang="zh-TW" altLang="en-US" sz="2000" dirty="0">
                <a:effectLst/>
                <a:latin typeface="Times New Roman" panose="02020603050405020304" pitchFamily="18" charset="0"/>
                <a:ea typeface="標楷體" panose="03000509000000000000" pitchFamily="65" charset="-120"/>
                <a:cs typeface="Times New Roman" panose="02020603050405020304" pitchFamily="18" charset="0"/>
              </a:rPr>
              <a:t>滴答滴 料理直播主廚 </a:t>
            </a:r>
          </a:p>
        </p:txBody>
      </p:sp>
      <p:sp>
        <p:nvSpPr>
          <p:cNvPr id="75" name="Rectangle 7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文字方塊 7">
            <a:extLst>
              <a:ext uri="{FF2B5EF4-FFF2-40B4-BE49-F238E27FC236}">
                <a16:creationId xmlns:a16="http://schemas.microsoft.com/office/drawing/2014/main" id="{787A7E54-E82B-4007-B5D8-366B24410205}"/>
              </a:ext>
            </a:extLst>
          </p:cNvPr>
          <p:cNvSpPr txBox="1"/>
          <p:nvPr/>
        </p:nvSpPr>
        <p:spPr>
          <a:xfrm>
            <a:off x="462399" y="1234321"/>
            <a:ext cx="331649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zh-TW" altLang="en-US" sz="2800" b="1"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美女私廚</a:t>
            </a:r>
            <a:r>
              <a:rPr kumimoji="0" lang="en-US" altLang="zh-TW" sz="28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8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吳昇蓉</a:t>
            </a:r>
            <a:endParaRPr kumimoji="0" lang="en-US" altLang="zh-TW"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6146" name="Picture 2" descr="吳昇蓉的所有文章| 美味生活| HowLiving">
            <a:extLst>
              <a:ext uri="{FF2B5EF4-FFF2-40B4-BE49-F238E27FC236}">
                <a16:creationId xmlns:a16="http://schemas.microsoft.com/office/drawing/2014/main" id="{A1CAD3BC-4E23-4F0F-BC14-74BB98F22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438" y="1757541"/>
            <a:ext cx="3510016" cy="351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92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cooked Review | GodisaGeek.com">
            <a:extLst>
              <a:ext uri="{FF2B5EF4-FFF2-40B4-BE49-F238E27FC236}">
                <a16:creationId xmlns:a16="http://schemas.microsoft.com/office/drawing/2014/main" id="{9493C3D4-56FC-4299-93D8-72AE8B709E34}"/>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0" y="0"/>
            <a:ext cx="9144000" cy="624395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B9E35BF-8D1B-4516-9EB2-8D0B5C2733CC}"/>
              </a:ext>
            </a:extLst>
          </p:cNvPr>
          <p:cNvSpPr>
            <a:spLocks noGrp="1"/>
          </p:cNvSpPr>
          <p:nvPr>
            <p:ph type="title"/>
          </p:nvPr>
        </p:nvSpPr>
        <p:spPr>
          <a:xfrm>
            <a:off x="665972" y="116057"/>
            <a:ext cx="7886700" cy="911122"/>
          </a:xfrm>
        </p:spPr>
        <p:txBody>
          <a:bodyPr>
            <a:normAutofit/>
          </a:bodyPr>
          <a:lstStyle/>
          <a:p>
            <a:r>
              <a:rPr lang="en-US" altLang="zh-TW"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Green Party </a:t>
            </a:r>
            <a:r>
              <a:rPr lang="zh-TW" altLang="en-US" sz="36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健康無負擔料理比賽 </a:t>
            </a:r>
          </a:p>
        </p:txBody>
      </p:sp>
      <p:pic>
        <p:nvPicPr>
          <p:cNvPr id="5" name="圖片 4">
            <a:extLst>
              <a:ext uri="{FF2B5EF4-FFF2-40B4-BE49-F238E27FC236}">
                <a16:creationId xmlns:a16="http://schemas.microsoft.com/office/drawing/2014/main" id="{221F5004-1ABC-4640-8A35-3AB2CBBF1F75}"/>
              </a:ext>
            </a:extLst>
          </p:cNvPr>
          <p:cNvPicPr>
            <a:picLocks noChangeAspect="1"/>
          </p:cNvPicPr>
          <p:nvPr/>
        </p:nvPicPr>
        <p:blipFill>
          <a:blip r:embed="rId3">
            <a:alphaModFix amt="85000"/>
          </a:blip>
          <a:stretch>
            <a:fillRect/>
          </a:stretch>
        </p:blipFill>
        <p:spPr>
          <a:xfrm>
            <a:off x="26711" y="6243956"/>
            <a:ext cx="9144000" cy="638889"/>
          </a:xfrm>
          <a:prstGeom prst="rect">
            <a:avLst/>
          </a:prstGeom>
        </p:spPr>
      </p:pic>
      <p:cxnSp>
        <p:nvCxnSpPr>
          <p:cNvPr id="7" name="直線接點 6">
            <a:extLst>
              <a:ext uri="{FF2B5EF4-FFF2-40B4-BE49-F238E27FC236}">
                <a16:creationId xmlns:a16="http://schemas.microsoft.com/office/drawing/2014/main" id="{9AAA8823-333F-4A42-B912-FE04B22318BB}"/>
              </a:ext>
            </a:extLst>
          </p:cNvPr>
          <p:cNvCxnSpPr>
            <a:cxnSpLocks/>
          </p:cNvCxnSpPr>
          <p:nvPr/>
        </p:nvCxnSpPr>
        <p:spPr>
          <a:xfrm>
            <a:off x="665972" y="912717"/>
            <a:ext cx="7272000" cy="0"/>
          </a:xfrm>
          <a:prstGeom prst="line">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9" name="文字方塊 8">
            <a:extLst>
              <a:ext uri="{FF2B5EF4-FFF2-40B4-BE49-F238E27FC236}">
                <a16:creationId xmlns:a16="http://schemas.microsoft.com/office/drawing/2014/main" id="{E0755BA8-874D-4F6E-8C70-1AFEE34BCBF5}"/>
              </a:ext>
            </a:extLst>
          </p:cNvPr>
          <p:cNvSpPr txBox="1"/>
          <p:nvPr/>
        </p:nvSpPr>
        <p:spPr>
          <a:xfrm>
            <a:off x="397590" y="946750"/>
            <a:ext cx="8348819" cy="5337230"/>
          </a:xfrm>
          <a:prstGeom prst="rect">
            <a:avLst/>
          </a:prstGeom>
          <a:noFill/>
        </p:spPr>
        <p:txBody>
          <a:bodyPr wrap="square" rtlCol="0">
            <a:spAutoFit/>
          </a:bodyPr>
          <a:lstStyle/>
          <a:p>
            <a:pPr marL="269875" indent="-249238">
              <a:lnSpc>
                <a:spcPct val="125000"/>
              </a:lnSpc>
              <a:spcAft>
                <a:spcPts val="400"/>
              </a:spcAft>
              <a:buFont typeface="Arial" panose="020B0604020202020204" pitchFamily="34" charset="0"/>
              <a:buChar char="•"/>
            </a:pPr>
            <a:r>
              <a:rPr lang="zh-TW" altLang="en-US" sz="2200" b="1" u="sng" dirty="0">
                <a:latin typeface="Times New Roman" panose="02020603050405020304" pitchFamily="18" charset="0"/>
                <a:ea typeface="標楷體" panose="03000509000000000000" pitchFamily="65" charset="-120"/>
                <a:cs typeface="Times New Roman" panose="02020603050405020304" pitchFamily="18" charset="0"/>
              </a:rPr>
              <a:t>徵件時間：</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即日起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下午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17:00</a:t>
            </a:r>
          </a:p>
          <a:p>
            <a:pPr marL="269875" indent="-249238">
              <a:lnSpc>
                <a:spcPct val="125000"/>
              </a:lnSpc>
              <a:spcAft>
                <a:spcPts val="400"/>
              </a:spcAft>
              <a:buFont typeface="Arial" panose="020B0604020202020204" pitchFamily="34" charset="0"/>
              <a:buChar char="•"/>
            </a:pPr>
            <a:r>
              <a:rPr lang="zh-TW" altLang="en-US" sz="2200" b="1" u="sng" dirty="0">
                <a:latin typeface="Times New Roman" panose="02020603050405020304" pitchFamily="18" charset="0"/>
                <a:ea typeface="標楷體" panose="03000509000000000000" pitchFamily="65" charset="-120"/>
                <a:cs typeface="Times New Roman" panose="02020603050405020304" pitchFamily="18" charset="0"/>
              </a:rPr>
              <a:t>參賽對象：</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邀請對料理及健康議題有興趣之民眾、大專院校學生，不限年齡組織</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人隊伍，提出創意料理之企劃。</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25000"/>
              </a:lnSpc>
              <a:spcAft>
                <a:spcPts val="400"/>
              </a:spcAft>
              <a:buFont typeface="Arial" panose="020B0604020202020204" pitchFamily="34" charset="0"/>
              <a:buChar char="•"/>
            </a:pPr>
            <a:r>
              <a:rPr lang="zh-TW" altLang="en-US" sz="2200" b="1" u="sng" dirty="0">
                <a:latin typeface="Times New Roman" panose="02020603050405020304" pitchFamily="18" charset="0"/>
                <a:ea typeface="標楷體" panose="03000509000000000000" pitchFamily="65" charset="-120"/>
                <a:cs typeface="Times New Roman" panose="02020603050405020304" pitchFamily="18" charset="0"/>
              </a:rPr>
              <a:t>作品主題：</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以春夏季生產之在地食材規劃料理菜單，料理方式、擺盤及餐具</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器皿</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使用等規劃需考量環保，並提出整體規畫說明之企畫書為參賽作品。</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25000"/>
              </a:lnSpc>
              <a:spcAft>
                <a:spcPts val="400"/>
              </a:spcAft>
              <a:buFont typeface="Arial" panose="020B0604020202020204" pitchFamily="34" charset="0"/>
              <a:buChar char="•"/>
            </a:pPr>
            <a:r>
              <a:rPr lang="zh-TW" altLang="en-US" sz="2200" b="1" u="sng" dirty="0">
                <a:latin typeface="Times New Roman" panose="02020603050405020304" pitchFamily="18" charset="0"/>
                <a:ea typeface="標楷體" panose="03000509000000000000" pitchFamily="65" charset="-120"/>
                <a:cs typeface="Times New Roman" panose="02020603050405020304" pitchFamily="18" charset="0"/>
              </a:rPr>
              <a:t>評選方式：</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分成初審及決審兩階段，決審團隊將於活動當日舞台區進行現場料理實作決賽，邀請環保、料理、營養健康專家擔任評審委員。</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9875" indent="-249238">
              <a:lnSpc>
                <a:spcPct val="125000"/>
              </a:lnSpc>
              <a:spcAft>
                <a:spcPts val="400"/>
              </a:spcAft>
              <a:buFont typeface="Arial" panose="020B0604020202020204" pitchFamily="34" charset="0"/>
              <a:buChar char="•"/>
            </a:pPr>
            <a:r>
              <a:rPr lang="zh-TW" altLang="en-US" sz="2200" b="1" u="sng" dirty="0">
                <a:latin typeface="Times New Roman" panose="02020603050405020304" pitchFamily="18" charset="0"/>
                <a:ea typeface="標楷體" panose="03000509000000000000" pitchFamily="65" charset="-120"/>
                <a:cs typeface="Times New Roman" panose="02020603050405020304" pitchFamily="18" charset="0"/>
              </a:rPr>
              <a:t>比賽獎金：</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獎金及獎品總額為新台幣</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萬元。</a:t>
            </a:r>
            <a:b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共分為第一名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第三名及特殊獎項數名。</a:t>
            </a:r>
            <a:b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於決賽日結束後現場頒發表揚。</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1393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8B8F65-36AE-A43E-D37D-0C169240C4DF}"/>
              </a:ext>
            </a:extLst>
          </p:cNvPr>
          <p:cNvSpPr>
            <a:spLocks noGrp="1"/>
          </p:cNvSpPr>
          <p:nvPr>
            <p:ph type="title"/>
          </p:nvPr>
        </p:nvSpPr>
        <p:spPr/>
        <p:txBody>
          <a:bodyPr>
            <a:normAutofit fontScale="90000"/>
          </a:bodyPr>
          <a:lstStyle/>
          <a:p>
            <a:r>
              <a:rPr lang="en-US" altLang="zh-TW"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Green Party</a:t>
            </a:r>
            <a:r>
              <a:rPr lang="zh-TW" altLang="en-US"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臺北市政府</a:t>
            </a:r>
            <a:r>
              <a:rPr lang="en-US" altLang="zh-TW"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9/8</a:t>
            </a:r>
            <a:r>
              <a:rPr lang="zh-TW" altLang="en-US" sz="3100" b="1" u="sng"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發表會記者爆滿</a:t>
            </a:r>
            <a:br>
              <a:rPr lang="zh-TW" altLang="en-US" sz="4400" dirty="0"/>
            </a:br>
            <a:endParaRPr lang="zh-TW" altLang="en-US" dirty="0"/>
          </a:p>
        </p:txBody>
      </p:sp>
      <p:pic>
        <p:nvPicPr>
          <p:cNvPr id="5" name="圖片 4" descr="一張含有 個人, 人, 室外, 人群 的圖片&#10;&#10;自動產生的描述">
            <a:extLst>
              <a:ext uri="{FF2B5EF4-FFF2-40B4-BE49-F238E27FC236}">
                <a16:creationId xmlns:a16="http://schemas.microsoft.com/office/drawing/2014/main" id="{4BE8AF82-FBEA-5C66-418F-FF712347DE09}"/>
              </a:ext>
            </a:extLst>
          </p:cNvPr>
          <p:cNvPicPr>
            <a:picLocks noChangeAspect="1"/>
          </p:cNvPicPr>
          <p:nvPr/>
        </p:nvPicPr>
        <p:blipFill rotWithShape="1">
          <a:blip r:embed="rId2">
            <a:extLst>
              <a:ext uri="{28A0092B-C50C-407E-A947-70E740481C1C}">
                <a14:useLocalDpi xmlns:a14="http://schemas.microsoft.com/office/drawing/2010/main" val="0"/>
              </a:ext>
            </a:extLst>
          </a:blip>
          <a:srcRect t="17500"/>
          <a:stretch/>
        </p:blipFill>
        <p:spPr>
          <a:xfrm>
            <a:off x="0" y="1200150"/>
            <a:ext cx="9144000" cy="5657850"/>
          </a:xfrm>
          <a:prstGeom prst="rect">
            <a:avLst/>
          </a:prstGeom>
        </p:spPr>
      </p:pic>
      <p:pic>
        <p:nvPicPr>
          <p:cNvPr id="6" name="圖片 5">
            <a:extLst>
              <a:ext uri="{FF2B5EF4-FFF2-40B4-BE49-F238E27FC236}">
                <a16:creationId xmlns:a16="http://schemas.microsoft.com/office/drawing/2014/main" id="{10375E9B-3062-27C8-629B-017FFC62D61F}"/>
              </a:ext>
            </a:extLst>
          </p:cNvPr>
          <p:cNvPicPr>
            <a:picLocks noChangeAspect="1"/>
          </p:cNvPicPr>
          <p:nvPr/>
        </p:nvPicPr>
        <p:blipFill rotWithShape="1">
          <a:blip r:embed="rId3"/>
          <a:srcRect r="618"/>
          <a:stretch/>
        </p:blipFill>
        <p:spPr>
          <a:xfrm>
            <a:off x="0" y="6218872"/>
            <a:ext cx="9144000" cy="638889"/>
          </a:xfrm>
          <a:prstGeom prst="rect">
            <a:avLst/>
          </a:prstGeom>
        </p:spPr>
      </p:pic>
    </p:spTree>
    <p:extLst>
      <p:ext uri="{BB962C8B-B14F-4D97-AF65-F5344CB8AC3E}">
        <p14:creationId xmlns:p14="http://schemas.microsoft.com/office/powerpoint/2010/main" val="2731194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全家寶」非接觸式量測設備防疫與健康管理的幫手| 創新長照">
            <a:extLst>
              <a:ext uri="{FF2B5EF4-FFF2-40B4-BE49-F238E27FC236}">
                <a16:creationId xmlns:a16="http://schemas.microsoft.com/office/drawing/2014/main" id="{CD7B4319-C90A-464A-AF78-9032C6D82D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02" r="-2" b="5375"/>
          <a:stretch/>
        </p:blipFill>
        <p:spPr bwMode="auto">
          <a:xfrm>
            <a:off x="3817882" y="95534"/>
            <a:ext cx="5326118" cy="326945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腳踏車/ 自行車線上優惠推薦- Costco好市多">
            <a:extLst>
              <a:ext uri="{FF2B5EF4-FFF2-40B4-BE49-F238E27FC236}">
                <a16:creationId xmlns:a16="http://schemas.microsoft.com/office/drawing/2014/main" id="{A44B9693-6C7C-406D-A0FE-0B3784336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89" r="-1" b="9725"/>
          <a:stretch/>
        </p:blipFill>
        <p:spPr bwMode="auto">
          <a:xfrm>
            <a:off x="3662270" y="3493008"/>
            <a:ext cx="5481730" cy="336499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標題 1">
            <a:extLst>
              <a:ext uri="{FF2B5EF4-FFF2-40B4-BE49-F238E27FC236}">
                <a16:creationId xmlns:a16="http://schemas.microsoft.com/office/drawing/2014/main" id="{E8A68079-B562-455B-A722-2648C29A77AB}"/>
              </a:ext>
            </a:extLst>
          </p:cNvPr>
          <p:cNvSpPr>
            <a:spLocks noGrp="1"/>
          </p:cNvSpPr>
          <p:nvPr>
            <p:ph type="title"/>
          </p:nvPr>
        </p:nvSpPr>
        <p:spPr>
          <a:xfrm>
            <a:off x="336042" y="859536"/>
            <a:ext cx="3624601" cy="1243584"/>
          </a:xfrm>
        </p:spPr>
        <p:txBody>
          <a:bodyPr>
            <a:normAutofit/>
          </a:bodyPr>
          <a:lstStyle/>
          <a:p>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抽獎活動</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內容版面配置區 2">
            <a:extLst>
              <a:ext uri="{FF2B5EF4-FFF2-40B4-BE49-F238E27FC236}">
                <a16:creationId xmlns:a16="http://schemas.microsoft.com/office/drawing/2014/main" id="{6A027990-E9F4-4250-A12A-20A44D21D156}"/>
              </a:ext>
            </a:extLst>
          </p:cNvPr>
          <p:cNvSpPr>
            <a:spLocks noGrp="1"/>
          </p:cNvSpPr>
          <p:nvPr>
            <p:ph idx="1"/>
          </p:nvPr>
        </p:nvSpPr>
        <p:spPr>
          <a:xfrm>
            <a:off x="336042" y="2360211"/>
            <a:ext cx="3778758" cy="3847246"/>
          </a:xfrm>
        </p:spPr>
        <p:txBody>
          <a:bodyPr>
            <a:noAutofit/>
          </a:bodyPr>
          <a:lstStyle/>
          <a:p>
            <a:pPr marL="0" indent="0">
              <a:buNone/>
            </a:pPr>
            <a:r>
              <a:rPr lang="zh-TW" altLang="zh-TW" sz="2000" kern="100" dirty="0">
                <a:effectLst/>
                <a:latin typeface="Times New Roman" panose="02020603050405020304" pitchFamily="18" charset="0"/>
                <a:ea typeface="標楷體" panose="03000509000000000000" pitchFamily="65" charset="-120"/>
              </a:rPr>
              <a:t>為吸引民眾參加本次「</a:t>
            </a:r>
            <a:r>
              <a:rPr lang="en-US" altLang="zh-TW" sz="2000" kern="100" dirty="0">
                <a:effectLst/>
                <a:latin typeface="Times New Roman" panose="02020603050405020304" pitchFamily="18" charset="0"/>
                <a:ea typeface="標楷體" panose="03000509000000000000" pitchFamily="65" charset="-120"/>
              </a:rPr>
              <a:t>2022</a:t>
            </a:r>
            <a:r>
              <a:rPr lang="zh-TW" altLang="en-US" sz="2000" kern="100" dirty="0">
                <a:effectLst/>
                <a:latin typeface="Times New Roman" panose="02020603050405020304" pitchFamily="18" charset="0"/>
                <a:ea typeface="標楷體" panose="03000509000000000000" pitchFamily="65" charset="-120"/>
              </a:rPr>
              <a:t>國際健康綠色饗宴</a:t>
            </a:r>
            <a:r>
              <a:rPr lang="zh-TW" altLang="zh-TW" sz="2000" kern="100" dirty="0">
                <a:effectLst/>
                <a:latin typeface="Times New Roman" panose="02020603050405020304" pitchFamily="18" charset="0"/>
                <a:ea typeface="標楷體" panose="03000509000000000000" pitchFamily="65" charset="-120"/>
              </a:rPr>
              <a:t>」之活動，在活動結束前特別舉辦抽獎活動，讓民眾參與活動至最後一刻，內容以為健康為導向之產品為抽獎禮品。</a:t>
            </a:r>
            <a:endParaRPr lang="en-US" altLang="zh-TW" sz="2000" kern="100" dirty="0">
              <a:effectLst/>
              <a:latin typeface="Times New Roman" panose="02020603050405020304" pitchFamily="18" charset="0"/>
              <a:ea typeface="標楷體" panose="03000509000000000000" pitchFamily="65" charset="-120"/>
            </a:endParaRPr>
          </a:p>
          <a:p>
            <a:pPr marL="0" indent="0">
              <a:buNone/>
            </a:pPr>
            <a:r>
              <a:rPr lang="en-US" altLang="zh-TW" sz="600" kern="100" dirty="0">
                <a:effectLst/>
                <a:latin typeface="Times New Roman" panose="02020603050405020304" pitchFamily="18" charset="0"/>
                <a:ea typeface="新細明體" panose="02020500000000000000" pitchFamily="18" charset="-120"/>
              </a:rPr>
              <a:t>   </a:t>
            </a:r>
            <a:endParaRPr lang="zh-TW" altLang="zh-TW" sz="600" kern="100" dirty="0">
              <a:effectLst/>
              <a:latin typeface="Times New Roman" panose="02020603050405020304" pitchFamily="18" charset="0"/>
              <a:ea typeface="新細明體" panose="02020500000000000000" pitchFamily="18" charset="-120"/>
            </a:endParaRPr>
          </a:p>
          <a:p>
            <a:r>
              <a:rPr lang="zh-TW" altLang="zh-TW" sz="2000" kern="100" dirty="0">
                <a:effectLst/>
                <a:latin typeface="Times New Roman" panose="02020603050405020304" pitchFamily="18" charset="0"/>
                <a:ea typeface="標楷體" panose="03000509000000000000" pitchFamily="65" charset="-120"/>
              </a:rPr>
              <a:t>抽獎禮品包含：</a:t>
            </a:r>
            <a:endParaRPr lang="zh-TW" altLang="zh-TW" sz="2000" kern="100" dirty="0">
              <a:effectLst/>
              <a:latin typeface="Times New Roman" panose="02020603050405020304" pitchFamily="18" charset="0"/>
              <a:ea typeface="新細明體" panose="02020500000000000000" pitchFamily="18" charset="-120"/>
            </a:endParaRPr>
          </a:p>
          <a:p>
            <a:pPr marL="0" lvl="0" indent="0">
              <a:buNone/>
            </a:pPr>
            <a:r>
              <a:rPr lang="en-US" altLang="zh-TW" sz="2000" kern="100" dirty="0">
                <a:effectLst/>
                <a:latin typeface="Times New Roman" panose="02020603050405020304" pitchFamily="18" charset="0"/>
                <a:ea typeface="標楷體" panose="03000509000000000000" pitchFamily="65" charset="-120"/>
              </a:rPr>
              <a:t>   </a:t>
            </a:r>
            <a:r>
              <a:rPr lang="zh-TW" altLang="zh-TW" sz="2000" kern="100" dirty="0">
                <a:effectLst/>
                <a:latin typeface="Times New Roman" panose="02020603050405020304" pitchFamily="18" charset="0"/>
                <a:ea typeface="標楷體" panose="03000509000000000000" pitchFamily="65" charset="-120"/>
              </a:rPr>
              <a:t>腳踏車、健康測量機</a:t>
            </a:r>
            <a:r>
              <a:rPr lang="en-US" altLang="zh-TW" sz="2000" kern="100" dirty="0">
                <a:effectLst/>
                <a:latin typeface="Times New Roman" panose="02020603050405020304" pitchFamily="18" charset="0"/>
                <a:ea typeface="標楷體" panose="03000509000000000000" pitchFamily="65" charset="-120"/>
              </a:rPr>
              <a:t>…</a:t>
            </a:r>
            <a:r>
              <a:rPr lang="zh-TW" altLang="zh-TW" sz="2000" kern="100" dirty="0">
                <a:effectLst/>
                <a:latin typeface="Times New Roman" panose="02020603050405020304" pitchFamily="18" charset="0"/>
                <a:ea typeface="標楷體" panose="03000509000000000000" pitchFamily="65" charset="-120"/>
              </a:rPr>
              <a:t>等</a:t>
            </a:r>
            <a:br>
              <a:rPr lang="en-US" altLang="zh-TW" sz="2000" kern="100" dirty="0">
                <a:effectLst/>
                <a:latin typeface="Times New Roman" panose="02020603050405020304" pitchFamily="18" charset="0"/>
                <a:ea typeface="標楷體" panose="03000509000000000000" pitchFamily="65" charset="-120"/>
              </a:rPr>
            </a:br>
            <a:r>
              <a:rPr lang="en-US" altLang="zh-TW" sz="2000" kern="100" dirty="0">
                <a:effectLst/>
                <a:latin typeface="Times New Roman" panose="02020603050405020304" pitchFamily="18" charset="0"/>
                <a:ea typeface="標楷體" panose="03000509000000000000" pitchFamily="65" charset="-120"/>
              </a:rPr>
              <a:t>   (</a:t>
            </a:r>
            <a:r>
              <a:rPr lang="zh-TW" altLang="zh-TW" sz="2000" kern="100" dirty="0">
                <a:effectLst/>
                <a:latin typeface="Times New Roman" panose="02020603050405020304" pitchFamily="18" charset="0"/>
                <a:ea typeface="標楷體" panose="03000509000000000000" pitchFamily="65" charset="-120"/>
              </a:rPr>
              <a:t>全部獎項預計約三十餘項</a:t>
            </a:r>
            <a:r>
              <a:rPr lang="en-US" altLang="zh-TW" sz="2000" kern="100" dirty="0">
                <a:effectLst/>
                <a:latin typeface="Times New Roman" panose="02020603050405020304" pitchFamily="18" charset="0"/>
                <a:ea typeface="標楷體" panose="03000509000000000000" pitchFamily="65" charset="-120"/>
              </a:rPr>
              <a:t>)</a:t>
            </a:r>
            <a:endParaRPr lang="zh-TW" altLang="zh-TW" sz="2000" kern="100" dirty="0">
              <a:effectLst/>
              <a:latin typeface="Times New Roman" panose="02020603050405020304" pitchFamily="18" charset="0"/>
              <a:ea typeface="新細明體" panose="02020500000000000000" pitchFamily="18" charset="-120"/>
            </a:endParaRPr>
          </a:p>
          <a:p>
            <a:pPr marL="0" indent="0">
              <a:buNone/>
            </a:pPr>
            <a:r>
              <a:rPr lang="en-US" altLang="zh-TW" sz="1600" kern="100" dirty="0">
                <a:solidFill>
                  <a:srgbClr val="FF0000"/>
                </a:solidFill>
                <a:effectLst/>
                <a:latin typeface="Times New Roman" panose="02020603050405020304" pitchFamily="18" charset="0"/>
                <a:ea typeface="標楷體" panose="03000509000000000000" pitchFamily="65" charset="-120"/>
              </a:rPr>
              <a:t>*</a:t>
            </a:r>
            <a:r>
              <a:rPr lang="zh-TW" altLang="zh-TW" sz="1600" kern="100" dirty="0">
                <a:solidFill>
                  <a:srgbClr val="FF0000"/>
                </a:solidFill>
                <a:effectLst/>
                <a:latin typeface="Times New Roman" panose="02020603050405020304" pitchFamily="18" charset="0"/>
                <a:ea typeface="標楷體" panose="03000509000000000000" pitchFamily="65" charset="-120"/>
              </a:rPr>
              <a:t>兩天都報到的民眾才有抽獎資格</a:t>
            </a:r>
            <a:r>
              <a:rPr lang="zh-TW" altLang="en-US" sz="1600" kern="100" dirty="0">
                <a:solidFill>
                  <a:srgbClr val="FF0000"/>
                </a:solidFill>
                <a:effectLst/>
                <a:latin typeface="Times New Roman" panose="02020603050405020304" pitchFamily="18" charset="0"/>
                <a:ea typeface="標楷體" panose="03000509000000000000" pitchFamily="65" charset="-120"/>
              </a:rPr>
              <a:t>，</a:t>
            </a:r>
            <a:endParaRPr lang="en-US" altLang="zh-TW" sz="1600" kern="100" dirty="0">
              <a:solidFill>
                <a:srgbClr val="FF0000"/>
              </a:solidFill>
              <a:effectLst/>
              <a:latin typeface="Times New Roman" panose="02020603050405020304" pitchFamily="18" charset="0"/>
              <a:ea typeface="標楷體" panose="03000509000000000000" pitchFamily="65" charset="-120"/>
            </a:endParaRPr>
          </a:p>
          <a:p>
            <a:pPr marL="0" indent="0">
              <a:buNone/>
            </a:pPr>
            <a:r>
              <a:rPr lang="en-US" altLang="zh-TW" sz="1600" kern="100" dirty="0">
                <a:solidFill>
                  <a:srgbClr val="FF0000"/>
                </a:solidFill>
                <a:effectLst/>
                <a:latin typeface="Times New Roman" panose="02020603050405020304" pitchFamily="18" charset="0"/>
                <a:ea typeface="標楷體" panose="03000509000000000000" pitchFamily="65" charset="-120"/>
              </a:rPr>
              <a:t>  </a:t>
            </a:r>
            <a:r>
              <a:rPr lang="zh-TW" altLang="zh-TW" sz="1600" kern="100" dirty="0">
                <a:solidFill>
                  <a:srgbClr val="FF0000"/>
                </a:solidFill>
                <a:effectLst/>
                <a:latin typeface="Times New Roman" panose="02020603050405020304" pitchFamily="18" charset="0"/>
                <a:ea typeface="標楷體" panose="03000509000000000000" pitchFamily="65" charset="-120"/>
              </a:rPr>
              <a:t>採</a:t>
            </a:r>
            <a:r>
              <a:rPr lang="en-US" altLang="zh-TW" sz="1600" kern="100" dirty="0">
                <a:solidFill>
                  <a:srgbClr val="FF0000"/>
                </a:solidFill>
                <a:effectLst/>
                <a:latin typeface="Times New Roman" panose="02020603050405020304" pitchFamily="18" charset="0"/>
                <a:ea typeface="標楷體" panose="03000509000000000000" pitchFamily="65" charset="-120"/>
              </a:rPr>
              <a:t>QR code</a:t>
            </a:r>
            <a:r>
              <a:rPr lang="zh-TW" altLang="zh-TW" sz="1600" kern="100" dirty="0">
                <a:solidFill>
                  <a:srgbClr val="FF0000"/>
                </a:solidFill>
                <a:effectLst/>
                <a:latin typeface="Times New Roman" panose="02020603050405020304" pitchFamily="18" charset="0"/>
                <a:ea typeface="標楷體" panose="03000509000000000000" pitchFamily="65" charset="-120"/>
              </a:rPr>
              <a:t>或抽獎卷方式</a:t>
            </a:r>
            <a:endParaRPr lang="zh-TW" altLang="zh-TW" sz="1600" kern="100" dirty="0">
              <a:solidFill>
                <a:srgbClr val="FF0000"/>
              </a:solidFill>
              <a:effectLst/>
              <a:latin typeface="Times New Roman" panose="02020603050405020304" pitchFamily="18" charset="0"/>
              <a:ea typeface="新細明體" panose="02020500000000000000" pitchFamily="18" charset="-120"/>
            </a:endParaRPr>
          </a:p>
        </p:txBody>
      </p:sp>
      <p:pic>
        <p:nvPicPr>
          <p:cNvPr id="12" name="圖片 11">
            <a:extLst>
              <a:ext uri="{FF2B5EF4-FFF2-40B4-BE49-F238E27FC236}">
                <a16:creationId xmlns:a16="http://schemas.microsoft.com/office/drawing/2014/main" id="{1DC56065-6287-47A5-86F9-905B6AA824EE}"/>
              </a:ext>
            </a:extLst>
          </p:cNvPr>
          <p:cNvPicPr>
            <a:picLocks noChangeAspect="1"/>
          </p:cNvPicPr>
          <p:nvPr/>
        </p:nvPicPr>
        <p:blipFill>
          <a:blip r:embed="rId4">
            <a:alphaModFix amt="85000"/>
          </a:blip>
          <a:stretch>
            <a:fillRect/>
          </a:stretch>
        </p:blipFill>
        <p:spPr>
          <a:xfrm>
            <a:off x="26711" y="6243956"/>
            <a:ext cx="9144000" cy="638889"/>
          </a:xfrm>
          <a:prstGeom prst="rect">
            <a:avLst/>
          </a:prstGeom>
        </p:spPr>
      </p:pic>
    </p:spTree>
    <p:extLst>
      <p:ext uri="{BB962C8B-B14F-4D97-AF65-F5344CB8AC3E}">
        <p14:creationId xmlns:p14="http://schemas.microsoft.com/office/powerpoint/2010/main" val="3663083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0B727248-FBF3-4F95-933C-A5AA04C6583C}"/>
              </a:ext>
            </a:extLst>
          </p:cNvPr>
          <p:cNvSpPr>
            <a:spLocks noGrp="1"/>
          </p:cNvSpPr>
          <p:nvPr>
            <p:ph type="title"/>
          </p:nvPr>
        </p:nvSpPr>
        <p:spPr>
          <a:xfrm>
            <a:off x="429369" y="238539"/>
            <a:ext cx="8263890" cy="1434415"/>
          </a:xfrm>
        </p:spPr>
        <p:txBody>
          <a:bodyPr anchor="b">
            <a:normAutofit/>
          </a:bodyPr>
          <a:lstStyle/>
          <a:p>
            <a:r>
              <a:rPr lang="zh-TW" altLang="en-US" sz="4700" b="1" dirty="0">
                <a:solidFill>
                  <a:srgbClr val="C00000"/>
                </a:solidFill>
                <a:latin typeface="標楷體" panose="03000509000000000000" pitchFamily="65" charset="-120"/>
                <a:ea typeface="標楷體" panose="03000509000000000000" pitchFamily="65" charset="-120"/>
              </a:rPr>
              <a:t>預期績效</a:t>
            </a:r>
          </a:p>
        </p:txBody>
      </p:sp>
      <p:sp>
        <p:nvSpPr>
          <p:cNvPr id="19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EAD28756-BF63-412C-A562-8E80666A3C2D}"/>
              </a:ext>
            </a:extLst>
          </p:cNvPr>
          <p:cNvSpPr>
            <a:spLocks noGrp="1"/>
          </p:cNvSpPr>
          <p:nvPr>
            <p:ph idx="1"/>
          </p:nvPr>
        </p:nvSpPr>
        <p:spPr>
          <a:xfrm>
            <a:off x="429369" y="2262498"/>
            <a:ext cx="8263890" cy="3954580"/>
          </a:xfrm>
        </p:spPr>
        <p:txBody>
          <a:bodyPr anchor="t">
            <a:noAutofit/>
          </a:bodyPr>
          <a:lstStyle/>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拓展國際相關議題及台灣料理品質提升機會，行銷台灣</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建立與傳播健康餐飲製作相關訊息交換之平台</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發展國際產業脈絡，建立台灣優良餐飲產業暨農產品國際形象</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建立與國際上的其他協會網絡</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交換專業經驗，開展合作契機</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響應綠色環保與綠色會議</a:t>
            </a: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(Green Meeting)</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的概念</a:t>
            </a:r>
            <a:endParaRPr lang="zh-TW" altLang="zh-TW"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buFont typeface="Wingdings" panose="05000000000000000000" pitchFamily="2" charset="2"/>
              <a:buChar char="ü"/>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推廣輕食樂活的想法，與世界趨勢同軌</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lvl="0" fontAlgn="base">
              <a:buFont typeface="Wingdings" panose="05000000000000000000" pitchFamily="2" charset="2"/>
              <a:buChar char="ü"/>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 期望民眾能更加支持臺灣在地的有機食品，進而增加臺灣農業的銷售</a:t>
            </a:r>
            <a:endParaRPr lang="zh-TW" alt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9" name="圖片 18">
            <a:extLst>
              <a:ext uri="{FF2B5EF4-FFF2-40B4-BE49-F238E27FC236}">
                <a16:creationId xmlns:a16="http://schemas.microsoft.com/office/drawing/2014/main" id="{F7C871C7-4C76-4021-811B-5D357AA68BBA}"/>
              </a:ext>
            </a:extLst>
          </p:cNvPr>
          <p:cNvPicPr>
            <a:picLocks noChangeAspect="1"/>
          </p:cNvPicPr>
          <p:nvPr/>
        </p:nvPicPr>
        <p:blipFill>
          <a:blip r:embed="rId2"/>
          <a:stretch>
            <a:fillRect/>
          </a:stretch>
        </p:blipFill>
        <p:spPr>
          <a:xfrm>
            <a:off x="26711" y="6243956"/>
            <a:ext cx="9144000" cy="638889"/>
          </a:xfrm>
          <a:prstGeom prst="rect">
            <a:avLst/>
          </a:prstGeom>
        </p:spPr>
      </p:pic>
      <p:pic>
        <p:nvPicPr>
          <p:cNvPr id="4" name="Picture 2" descr="Win-Win Negotiation to Create Long-term Value | Ideas for Leaders">
            <a:extLst>
              <a:ext uri="{FF2B5EF4-FFF2-40B4-BE49-F238E27FC236}">
                <a16:creationId xmlns:a16="http://schemas.microsoft.com/office/drawing/2014/main" id="{6B5A6E92-6BB5-4A73-9602-3D0370AEA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840" y="203328"/>
            <a:ext cx="2058726" cy="1685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1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圖片 12" descr="一張含有 個人, 天空, 室外, 人 的圖片&#10;&#10;自動產生的描述">
            <a:extLst>
              <a:ext uri="{FF2B5EF4-FFF2-40B4-BE49-F238E27FC236}">
                <a16:creationId xmlns:a16="http://schemas.microsoft.com/office/drawing/2014/main" id="{CFC1D002-4C6E-4822-8F73-E1A077E35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6" y="1547"/>
            <a:ext cx="4571974" cy="3427434"/>
          </a:xfrm>
          <a:prstGeom prst="rect">
            <a:avLst/>
          </a:prstGeom>
        </p:spPr>
      </p:pic>
      <p:pic>
        <p:nvPicPr>
          <p:cNvPr id="10" name="圖片 9" descr="一張含有 個人, 人, 人群, 數個 的圖片&#10;&#10;自動產生的描述">
            <a:extLst>
              <a:ext uri="{FF2B5EF4-FFF2-40B4-BE49-F238E27FC236}">
                <a16:creationId xmlns:a16="http://schemas.microsoft.com/office/drawing/2014/main" id="{48BA53EA-5DFD-428F-AB77-A803DCF6F885}"/>
              </a:ext>
            </a:extLst>
          </p:cNvPr>
          <p:cNvPicPr>
            <a:picLocks noChangeAspect="1"/>
          </p:cNvPicPr>
          <p:nvPr/>
        </p:nvPicPr>
        <p:blipFill rotWithShape="1">
          <a:blip r:embed="rId3">
            <a:extLst>
              <a:ext uri="{28A0092B-C50C-407E-A947-70E740481C1C}">
                <a14:useLocalDpi xmlns:a14="http://schemas.microsoft.com/office/drawing/2010/main" val="0"/>
              </a:ext>
            </a:extLst>
          </a:blip>
          <a:srcRect l="11176"/>
          <a:stretch/>
        </p:blipFill>
        <p:spPr>
          <a:xfrm>
            <a:off x="4571981" y="3428990"/>
            <a:ext cx="4572018" cy="3429000"/>
          </a:xfrm>
          <a:prstGeom prst="rect">
            <a:avLst/>
          </a:prstGeom>
        </p:spPr>
      </p:pic>
      <p:pic>
        <p:nvPicPr>
          <p:cNvPr id="8" name="圖片 7" descr="一張含有 室內, 倉庫 的圖片&#10;&#10;自動產生的描述">
            <a:extLst>
              <a:ext uri="{FF2B5EF4-FFF2-40B4-BE49-F238E27FC236}">
                <a16:creationId xmlns:a16="http://schemas.microsoft.com/office/drawing/2014/main" id="{07E7870F-667E-4A83-A9EA-A6048921A6A5}"/>
              </a:ext>
            </a:extLst>
          </p:cNvPr>
          <p:cNvPicPr>
            <a:picLocks noChangeAspect="1"/>
          </p:cNvPicPr>
          <p:nvPr/>
        </p:nvPicPr>
        <p:blipFill rotWithShape="1">
          <a:blip r:embed="rId4">
            <a:extLst>
              <a:ext uri="{28A0092B-C50C-407E-A947-70E740481C1C}">
                <a14:useLocalDpi xmlns:a14="http://schemas.microsoft.com/office/drawing/2010/main" val="0"/>
              </a:ext>
            </a:extLst>
          </a:blip>
          <a:srcRect r="11759"/>
          <a:stretch/>
        </p:blipFill>
        <p:spPr>
          <a:xfrm>
            <a:off x="1" y="0"/>
            <a:ext cx="4571980" cy="3451639"/>
          </a:xfrm>
          <a:prstGeom prst="rect">
            <a:avLst/>
          </a:prstGeom>
        </p:spPr>
      </p:pic>
      <p:pic>
        <p:nvPicPr>
          <p:cNvPr id="6" name="圖片 5">
            <a:extLst>
              <a:ext uri="{FF2B5EF4-FFF2-40B4-BE49-F238E27FC236}">
                <a16:creationId xmlns:a16="http://schemas.microsoft.com/office/drawing/2014/main" id="{B6D7C67A-FAA2-4C14-8BEE-7E9C564676DD}"/>
              </a:ext>
            </a:extLst>
          </p:cNvPr>
          <p:cNvPicPr/>
          <p:nvPr/>
        </p:nvPicPr>
        <p:blipFill rotWithShape="1">
          <a:blip r:embed="rId5"/>
          <a:srcRect l="6355" r="4979"/>
          <a:stretch/>
        </p:blipFill>
        <p:spPr>
          <a:xfrm>
            <a:off x="20" y="3429000"/>
            <a:ext cx="457198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標題 1">
            <a:extLst>
              <a:ext uri="{FF2B5EF4-FFF2-40B4-BE49-F238E27FC236}">
                <a16:creationId xmlns:a16="http://schemas.microsoft.com/office/drawing/2014/main" id="{7AF87EED-6738-48B8-A044-4BBC0BC82D20}"/>
              </a:ext>
            </a:extLst>
          </p:cNvPr>
          <p:cNvSpPr>
            <a:spLocks noGrp="1"/>
          </p:cNvSpPr>
          <p:nvPr>
            <p:ph type="title"/>
          </p:nvPr>
        </p:nvSpPr>
        <p:spPr>
          <a:xfrm>
            <a:off x="3032263" y="2626066"/>
            <a:ext cx="2713713" cy="1345720"/>
          </a:xfrm>
          <a:noFill/>
        </p:spPr>
        <p:txBody>
          <a:bodyPr vert="horz" lIns="91440" tIns="45720" rIns="91440" bIns="45720" rtlCol="0" anchor="ctr">
            <a:normAutofit/>
          </a:bodyPr>
          <a:lstStyle/>
          <a:p>
            <a:pPr algn="ctr"/>
            <a:r>
              <a:rPr lang="zh-TW" altLang="en-US" sz="4000" dirty="0">
                <a:solidFill>
                  <a:srgbClr val="080808"/>
                </a:solidFill>
                <a:latin typeface="標楷體" panose="03000509000000000000" pitchFamily="65" charset="-120"/>
                <a:ea typeface="標楷體" panose="03000509000000000000" pitchFamily="65" charset="-120"/>
              </a:rPr>
              <a:t>活動現場</a:t>
            </a:r>
            <a:br>
              <a:rPr lang="en-US" altLang="zh-TW" sz="4000" kern="1200" dirty="0">
                <a:solidFill>
                  <a:srgbClr val="080808"/>
                </a:solidFill>
                <a:latin typeface="標楷體" panose="03000509000000000000" pitchFamily="65" charset="-120"/>
                <a:ea typeface="標楷體" panose="03000509000000000000" pitchFamily="65" charset="-120"/>
              </a:rPr>
            </a:br>
            <a:r>
              <a:rPr lang="zh-TW" altLang="en-US" sz="4000" kern="1200" dirty="0">
                <a:solidFill>
                  <a:srgbClr val="080808"/>
                </a:solidFill>
                <a:latin typeface="標楷體" panose="03000509000000000000" pitchFamily="65" charset="-120"/>
                <a:ea typeface="標楷體" panose="03000509000000000000" pitchFamily="65" charset="-120"/>
              </a:rPr>
              <a:t>示意圖</a:t>
            </a:r>
          </a:p>
        </p:txBody>
      </p:sp>
    </p:spTree>
    <p:extLst>
      <p:ext uri="{BB962C8B-B14F-4D97-AF65-F5344CB8AC3E}">
        <p14:creationId xmlns:p14="http://schemas.microsoft.com/office/powerpoint/2010/main" val="324664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矩形 8"/>
          <p:cNvSpPr/>
          <p:nvPr/>
        </p:nvSpPr>
        <p:spPr>
          <a:xfrm>
            <a:off x="186780" y="5287410"/>
            <a:ext cx="8640960" cy="1421928"/>
          </a:xfrm>
          <a:prstGeom prst="rect">
            <a:avLst/>
          </a:prstGeom>
        </p:spPr>
        <p:txBody>
          <a:bodyPr wrap="square">
            <a:spAutoFit/>
          </a:bodyPr>
          <a:lstStyle/>
          <a:p>
            <a:pPr defTabSz="914400">
              <a:lnSpc>
                <a:spcPct val="120000"/>
              </a:lnSpc>
            </a:pP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台北市松山區南京東路</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5</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段</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230</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號</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14</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樓之</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4</a:t>
            </a:r>
            <a:b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b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TEL:</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886-2-2766-5367   </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a:t>
            </a:r>
            <a:endPar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endParaRPr>
          </a:p>
          <a:p>
            <a:pPr defTabSz="914400">
              <a:lnSpc>
                <a:spcPct val="120000"/>
              </a:lnSpc>
            </a:pP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MAIL</a:t>
            </a:r>
            <a:r>
              <a:rPr lang="zh-TW"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willypco@willypco.com.tw</a:t>
            </a:r>
            <a:r>
              <a:rPr lang="zh-TW" altLang="en-US"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a:t>
            </a: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    </a:t>
            </a:r>
          </a:p>
          <a:p>
            <a:pPr defTabSz="914400">
              <a:lnSpc>
                <a:spcPct val="120000"/>
              </a:lnSpc>
            </a:pPr>
            <a:r>
              <a:rPr lang="en-US" altLang="zh-TW" b="1" kern="0" dirty="0">
                <a:solidFill>
                  <a:srgbClr val="000099"/>
                </a:solidFill>
                <a:latin typeface="微軟正黑體" panose="020B0604030504040204" pitchFamily="34" charset="-120"/>
                <a:ea typeface="微軟正黑體" panose="020B0604030504040204" pitchFamily="34" charset="-120"/>
                <a:cs typeface="Arial Unicode MS" pitchFamily="34" charset="-120"/>
                <a:sym typeface="Arial"/>
              </a:rPr>
              <a:t>WEBSITE: http://willypco.com.tw</a:t>
            </a:r>
            <a:endParaRPr lang="en-US" altLang="zh-TW" b="1" kern="0" dirty="0">
              <a:solidFill>
                <a:srgbClr val="000000"/>
              </a:solidFill>
              <a:latin typeface="微軟正黑體" panose="020B0604030504040204" pitchFamily="34" charset="-120"/>
              <a:ea typeface="微軟正黑體" panose="020B0604030504040204" pitchFamily="34" charset="-120"/>
              <a:cs typeface="Arial Unicode MS" pitchFamily="34" charset="-120"/>
              <a:sym typeface="Arial"/>
            </a:endParaRPr>
          </a:p>
        </p:txBody>
      </p:sp>
      <p:pic>
        <p:nvPicPr>
          <p:cNvPr id="10"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72249" y="2647764"/>
            <a:ext cx="1368152" cy="1368152"/>
          </a:xfrm>
          <a:prstGeom prst="rect">
            <a:avLst/>
          </a:prstGeom>
        </p:spPr>
      </p:pic>
      <p:pic>
        <p:nvPicPr>
          <p:cNvPr id="14" name="Picture 2" descr="「icca member logo」的圖片搜尋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19416" y="5732890"/>
            <a:ext cx="716685" cy="962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hape 196">
            <a:extLst>
              <a:ext uri="{FF2B5EF4-FFF2-40B4-BE49-F238E27FC236}">
                <a16:creationId xmlns:a16="http://schemas.microsoft.com/office/drawing/2014/main" id="{C44500C0-9990-4F16-8E20-F0A5AC6575DB}"/>
              </a:ext>
            </a:extLst>
          </p:cNvPr>
          <p:cNvSpPr txBox="1">
            <a:spLocks/>
          </p:cNvSpPr>
          <p:nvPr/>
        </p:nvSpPr>
        <p:spPr>
          <a:xfrm>
            <a:off x="3275857" y="971238"/>
            <a:ext cx="4610209" cy="7848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a:lnSpc>
                <a:spcPct val="100000"/>
              </a:lnSpc>
              <a:spcBef>
                <a:spcPts val="360"/>
              </a:spcBef>
              <a:spcAft>
                <a:spcPts val="0"/>
              </a:spcAft>
              <a:buClr>
                <a:srgbClr val="607896"/>
              </a:buClr>
              <a:buSzPct val="100000"/>
              <a:buFont typeface="Roboto Condensed"/>
              <a:buNone/>
              <a:defRPr sz="2000" b="0" i="0" u="none" strike="noStrike" cap="none">
                <a:solidFill>
                  <a:srgbClr val="607896"/>
                </a:solidFill>
                <a:latin typeface="Roboto Condensed"/>
                <a:ea typeface="Roboto Condensed"/>
                <a:cs typeface="Roboto Condensed"/>
                <a:sym typeface="Roboto Condensed"/>
              </a:defRPr>
            </a:lvl7pPr>
            <a:lvl8pPr marR="0" lvl="7" algn="l" rtl="0">
              <a:lnSpc>
                <a:spcPct val="100000"/>
              </a:lnSpc>
              <a:spcBef>
                <a:spcPts val="360"/>
              </a:spcBef>
              <a:spcAft>
                <a:spcPts val="0"/>
              </a:spcAft>
              <a:buClr>
                <a:srgbClr val="607896"/>
              </a:buClr>
              <a:buSzPct val="100000"/>
              <a:buFont typeface="Roboto Condensed"/>
              <a:buNone/>
              <a:defRPr sz="2000" b="0" i="0" u="none" strike="noStrike" cap="none">
                <a:solidFill>
                  <a:srgbClr val="607896"/>
                </a:solidFill>
                <a:latin typeface="Roboto Condensed"/>
                <a:ea typeface="Roboto Condensed"/>
                <a:cs typeface="Roboto Condensed"/>
                <a:sym typeface="Roboto Condensed"/>
              </a:defRPr>
            </a:lvl8pPr>
            <a:lvl9pPr marR="0" lvl="8" algn="l" rtl="0">
              <a:lnSpc>
                <a:spcPct val="100000"/>
              </a:lnSpc>
              <a:spcBef>
                <a:spcPts val="360"/>
              </a:spcBef>
              <a:spcAft>
                <a:spcPts val="0"/>
              </a:spcAft>
              <a:buClr>
                <a:srgbClr val="607896"/>
              </a:buClr>
              <a:buSzPct val="100000"/>
              <a:buFont typeface="Roboto Condensed"/>
              <a:buNone/>
              <a:defRPr sz="2000" b="0" i="0" u="none" strike="noStrike" cap="none">
                <a:solidFill>
                  <a:srgbClr val="607896"/>
                </a:solidFill>
                <a:latin typeface="Roboto Condensed"/>
                <a:ea typeface="Roboto Condensed"/>
                <a:cs typeface="Roboto Condensed"/>
                <a:sym typeface="Roboto Condensed"/>
              </a:defRPr>
            </a:lvl9pPr>
          </a:lstStyle>
          <a:p>
            <a:pPr defTabSz="914400">
              <a:spcBef>
                <a:spcPts val="0"/>
              </a:spcBef>
              <a:buNone/>
            </a:pPr>
            <a:r>
              <a:rPr lang="zh-TW" altLang="en-US" sz="3200" b="1" i="1" kern="0" dirty="0">
                <a:solidFill>
                  <a:srgbClr val="002060"/>
                </a:solidFill>
                <a:latin typeface="微軟正黑體" panose="020B0604030504040204" pitchFamily="34" charset="-120"/>
                <a:ea typeface="微軟正黑體" panose="020B0604030504040204" pitchFamily="34" charset="-120"/>
              </a:rPr>
              <a:t>專業 </a:t>
            </a:r>
            <a:r>
              <a:rPr lang="en" sz="3200" b="1" i="1" kern="0" dirty="0">
                <a:solidFill>
                  <a:srgbClr val="002060"/>
                </a:solidFill>
                <a:latin typeface="微軟正黑體" panose="020B0604030504040204" pitchFamily="34" charset="-120"/>
                <a:ea typeface="微軟正黑體" panose="020B0604030504040204" pitchFamily="34" charset="-120"/>
              </a:rPr>
              <a:t>‧</a:t>
            </a:r>
            <a:r>
              <a:rPr lang="zh-TW" altLang="en-US" sz="3200" b="1" i="1" kern="0" dirty="0">
                <a:solidFill>
                  <a:srgbClr val="002060"/>
                </a:solidFill>
                <a:latin typeface="微軟正黑體" panose="020B0604030504040204" pitchFamily="34" charset="-120"/>
                <a:ea typeface="微軟正黑體" panose="020B0604030504040204" pitchFamily="34" charset="-120"/>
              </a:rPr>
              <a:t> 創新</a:t>
            </a:r>
            <a:r>
              <a:rPr lang="en" sz="3200" b="1" i="1" kern="0" dirty="0">
                <a:solidFill>
                  <a:srgbClr val="002060"/>
                </a:solidFill>
                <a:latin typeface="微軟正黑體" panose="020B0604030504040204" pitchFamily="34" charset="-120"/>
                <a:ea typeface="微軟正黑體" panose="020B0604030504040204" pitchFamily="34" charset="-120"/>
              </a:rPr>
              <a:t> </a:t>
            </a:r>
            <a:r>
              <a:rPr lang="en" altLang="zh-TW" sz="3200" b="1" i="1" kern="0" dirty="0">
                <a:solidFill>
                  <a:srgbClr val="002060"/>
                </a:solidFill>
                <a:latin typeface="微軟正黑體" panose="020B0604030504040204" pitchFamily="34" charset="-120"/>
                <a:ea typeface="微軟正黑體" panose="020B0604030504040204" pitchFamily="34" charset="-120"/>
              </a:rPr>
              <a:t>‧</a:t>
            </a:r>
            <a:r>
              <a:rPr lang="zh-TW" altLang="en-US" sz="3200" b="1" i="1" kern="0" dirty="0">
                <a:solidFill>
                  <a:srgbClr val="002060"/>
                </a:solidFill>
                <a:latin typeface="微軟正黑體" panose="020B0604030504040204" pitchFamily="34" charset="-120"/>
                <a:ea typeface="微軟正黑體" panose="020B0604030504040204" pitchFamily="34" charset="-120"/>
              </a:rPr>
              <a:t> 熱忱 </a:t>
            </a:r>
            <a:r>
              <a:rPr lang="en" altLang="zh-TW" sz="3200" b="1" i="1" kern="0" dirty="0">
                <a:solidFill>
                  <a:srgbClr val="002060"/>
                </a:solidFill>
                <a:latin typeface="微軟正黑體" panose="020B0604030504040204" pitchFamily="34" charset="-120"/>
                <a:ea typeface="微軟正黑體" panose="020B0604030504040204" pitchFamily="34" charset="-120"/>
              </a:rPr>
              <a:t>‧</a:t>
            </a:r>
            <a:r>
              <a:rPr lang="zh-TW" altLang="en-US" sz="3200" b="1" i="1" kern="0" dirty="0">
                <a:solidFill>
                  <a:srgbClr val="002060"/>
                </a:solidFill>
                <a:latin typeface="微軟正黑體" panose="020B0604030504040204" pitchFamily="34" charset="-120"/>
                <a:ea typeface="微軟正黑體" panose="020B0604030504040204" pitchFamily="34" charset="-120"/>
              </a:rPr>
              <a:t> 效率</a:t>
            </a:r>
            <a:endParaRPr lang="en" sz="3200" b="1" i="1" kern="0" dirty="0">
              <a:solidFill>
                <a:srgbClr val="002060"/>
              </a:solidFill>
              <a:latin typeface="微軟正黑體" panose="020B0604030504040204" pitchFamily="34" charset="-120"/>
              <a:ea typeface="微軟正黑體" panose="020B0604030504040204" pitchFamily="34" charset="-120"/>
            </a:endParaRPr>
          </a:p>
        </p:txBody>
      </p:sp>
      <p:pic>
        <p:nvPicPr>
          <p:cNvPr id="11" name="圖片 10" descr="一張含有 紅色, 畫畫, 時鐘 的圖片&#10;&#10;自動產生的描述">
            <a:extLst>
              <a:ext uri="{FF2B5EF4-FFF2-40B4-BE49-F238E27FC236}">
                <a16:creationId xmlns:a16="http://schemas.microsoft.com/office/drawing/2014/main" id="{7500A9D6-3323-4811-9D85-C101E3621A72}"/>
              </a:ext>
            </a:extLst>
          </p:cNvPr>
          <p:cNvPicPr>
            <a:picLocks noChangeAspect="1"/>
          </p:cNvPicPr>
          <p:nvPr/>
        </p:nvPicPr>
        <p:blipFill rotWithShape="1">
          <a:blip r:embed="rId5">
            <a:extLst>
              <a:ext uri="{28A0092B-C50C-407E-A947-70E740481C1C}">
                <a14:useLocalDpi xmlns:a14="http://schemas.microsoft.com/office/drawing/2010/main" val="0"/>
              </a:ext>
            </a:extLst>
          </a:blip>
          <a:srcRect r="34609"/>
          <a:stretch/>
        </p:blipFill>
        <p:spPr>
          <a:xfrm>
            <a:off x="697410" y="2298335"/>
            <a:ext cx="5874839" cy="1894149"/>
          </a:xfrm>
          <a:prstGeom prst="rect">
            <a:avLst/>
          </a:prstGeom>
        </p:spPr>
      </p:pic>
    </p:spTree>
    <p:extLst>
      <p:ext uri="{BB962C8B-B14F-4D97-AF65-F5344CB8AC3E}">
        <p14:creationId xmlns:p14="http://schemas.microsoft.com/office/powerpoint/2010/main" val="312386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e Essential Guide to Healthy Eating | MyFitnessPal">
            <a:extLst>
              <a:ext uri="{FF2B5EF4-FFF2-40B4-BE49-F238E27FC236}">
                <a16:creationId xmlns:a16="http://schemas.microsoft.com/office/drawing/2014/main" id="{E69AE534-D1AE-4567-AAEB-D319F0C25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0" r="-2" b="-2"/>
          <a:stretch/>
        </p:blipFill>
        <p:spPr bwMode="auto">
          <a:xfrm>
            <a:off x="3737784" y="-2"/>
            <a:ext cx="5406218" cy="34285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y Farm to Table Sustainability is Important | WebstaurantStore">
            <a:extLst>
              <a:ext uri="{FF2B5EF4-FFF2-40B4-BE49-F238E27FC236}">
                <a16:creationId xmlns:a16="http://schemas.microsoft.com/office/drawing/2014/main" id="{54AB6D2C-F572-4933-B528-9363A3E68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99" r="10764" b="-1"/>
          <a:stretch/>
        </p:blipFill>
        <p:spPr bwMode="auto">
          <a:xfrm>
            <a:off x="3903230" y="3428761"/>
            <a:ext cx="5240770" cy="3429000"/>
          </a:xfrm>
          <a:prstGeom prst="rect">
            <a:avLst/>
          </a:prstGeom>
          <a:extLst>
            <a:ext uri="{909E8E84-426E-40DD-AFC4-6F175D3DCCD1}">
              <a14:hiddenFill xmlns:a14="http://schemas.microsoft.com/office/drawing/2010/main">
                <a:solidFill>
                  <a:srgbClr val="FFFFFF"/>
                </a:solidFill>
              </a14:hiddenFill>
            </a:ext>
          </a:extLst>
        </p:spPr>
      </p:pic>
      <p:sp>
        <p:nvSpPr>
          <p:cNvPr id="6150" name="Freeform: Shape 7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51" name="Freeform: Shape 7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6C46DFC6-2540-4A5A-9900-BDF74C3D49EF}"/>
              </a:ext>
            </a:extLst>
          </p:cNvPr>
          <p:cNvSpPr>
            <a:spLocks noGrp="1"/>
          </p:cNvSpPr>
          <p:nvPr>
            <p:ph type="title"/>
          </p:nvPr>
        </p:nvSpPr>
        <p:spPr>
          <a:xfrm>
            <a:off x="603504" y="365125"/>
            <a:ext cx="3949616" cy="1325563"/>
          </a:xfrm>
          <a:prstGeom prst="rect">
            <a:avLst/>
          </a:prstGeom>
        </p:spPr>
        <p:txBody>
          <a:bodyPr vert="horz" lIns="91440" tIns="45720" rIns="91440" bIns="45720" rtlCol="0">
            <a:normAutofit/>
          </a:bodyPr>
          <a:lstStyle/>
          <a:p>
            <a:r>
              <a:rPr lang="zh-TW" altLang="en-US" kern="1200" dirty="0">
                <a:latin typeface="標楷體" panose="03000509000000000000" pitchFamily="65" charset="-120"/>
                <a:ea typeface="標楷體" panose="03000509000000000000" pitchFamily="65" charset="-120"/>
              </a:rPr>
              <a:t>論壇主題</a:t>
            </a:r>
            <a:endParaRPr lang="en-US" altLang="zh-TW" kern="12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6" name="圖片 15">
            <a:extLst>
              <a:ext uri="{FF2B5EF4-FFF2-40B4-BE49-F238E27FC236}">
                <a16:creationId xmlns:a16="http://schemas.microsoft.com/office/drawing/2014/main" id="{AC3EF955-092E-44BE-B5E4-5F9B5CAA9F0F}"/>
              </a:ext>
            </a:extLst>
          </p:cNvPr>
          <p:cNvPicPr>
            <a:picLocks noChangeAspect="1"/>
          </p:cNvPicPr>
          <p:nvPr/>
        </p:nvPicPr>
        <p:blipFill rotWithShape="1">
          <a:blip r:embed="rId4"/>
          <a:srcRect r="618"/>
          <a:stretch/>
        </p:blipFill>
        <p:spPr>
          <a:xfrm>
            <a:off x="0" y="6218872"/>
            <a:ext cx="9144000" cy="638889"/>
          </a:xfrm>
          <a:prstGeom prst="rect">
            <a:avLst/>
          </a:prstGeom>
        </p:spPr>
      </p:pic>
      <p:sp>
        <p:nvSpPr>
          <p:cNvPr id="18" name="文字方塊 17">
            <a:extLst>
              <a:ext uri="{FF2B5EF4-FFF2-40B4-BE49-F238E27FC236}">
                <a16:creationId xmlns:a16="http://schemas.microsoft.com/office/drawing/2014/main" id="{32EE72A1-C081-491A-BEA9-2F41EFF42993}"/>
              </a:ext>
            </a:extLst>
          </p:cNvPr>
          <p:cNvSpPr txBox="1"/>
          <p:nvPr/>
        </p:nvSpPr>
        <p:spPr>
          <a:xfrm>
            <a:off x="269306" y="1690688"/>
            <a:ext cx="4833413" cy="3022815"/>
          </a:xfrm>
          <a:prstGeom prst="rect">
            <a:avLst/>
          </a:prstGeom>
          <a:noFill/>
        </p:spPr>
        <p:txBody>
          <a:bodyPr wrap="square">
            <a:spAutoFit/>
          </a:bodyPr>
          <a:lstStyle/>
          <a:p>
            <a:pPr>
              <a:lnSpc>
                <a:spcPct val="150000"/>
              </a:lnSpc>
            </a:pPr>
            <a:r>
              <a:rPr lang="zh-TW" altLang="en-US" sz="2600" kern="1200" dirty="0">
                <a:latin typeface="標楷體" panose="03000509000000000000" pitchFamily="65" charset="-120"/>
                <a:ea typeface="標楷體" panose="03000509000000000000" pitchFamily="65" charset="-120"/>
              </a:rPr>
              <a:t>一、「農場到餐桌」</a:t>
            </a:r>
            <a:endParaRPr lang="en-US" altLang="zh-TW" sz="2600" kern="1200" dirty="0">
              <a:latin typeface="標楷體" panose="03000509000000000000" pitchFamily="65" charset="-120"/>
              <a:ea typeface="標楷體" panose="03000509000000000000" pitchFamily="65" charset="-120"/>
            </a:endParaRPr>
          </a:p>
          <a:p>
            <a:pPr>
              <a:lnSpc>
                <a:spcPct val="150000"/>
              </a:lnSpc>
            </a:pPr>
            <a:r>
              <a:rPr lang="zh-TW" altLang="en-US" sz="2600" kern="1200" dirty="0">
                <a:latin typeface="標楷體" panose="03000509000000000000" pitchFamily="65" charset="-120"/>
                <a:ea typeface="標楷體" panose="03000509000000000000" pitchFamily="65" charset="-120"/>
                <a:cs typeface="Times New Roman" panose="02020603050405020304" pitchFamily="18" charset="0"/>
              </a:rPr>
              <a:t>二、「無、少添加飲食」</a:t>
            </a:r>
            <a:endParaRPr lang="en-US" altLang="zh-TW" sz="2600" kern="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2600" kern="1200" dirty="0">
                <a:latin typeface="標楷體" panose="03000509000000000000" pitchFamily="65" charset="-120"/>
                <a:ea typeface="標楷體" panose="03000509000000000000" pitchFamily="65" charset="-120"/>
                <a:cs typeface="Times New Roman" panose="02020603050405020304" pitchFamily="18" charset="0"/>
              </a:rPr>
              <a:t>三、「綠色減碳輕食」</a:t>
            </a:r>
            <a:endParaRPr lang="en-US" altLang="zh-TW" sz="2600" kern="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四、</a:t>
            </a:r>
            <a:r>
              <a:rPr lang="zh-TW" altLang="en-US" sz="2600" kern="1200" dirty="0">
                <a:latin typeface="標楷體" panose="03000509000000000000" pitchFamily="65" charset="-120"/>
                <a:ea typeface="標楷體" panose="03000509000000000000" pitchFamily="65" charset="-120"/>
                <a:cs typeface="Times New Roman" panose="02020603050405020304" pitchFamily="18" charset="0"/>
              </a:rPr>
              <a:t>「環境友善」</a:t>
            </a:r>
            <a:endParaRPr lang="en-US" altLang="zh-TW" sz="2600" kern="12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CN" altLang="en-US" sz="2600" kern="1200" dirty="0">
                <a:latin typeface="標楷體" panose="03000509000000000000" pitchFamily="65" charset="-120"/>
                <a:ea typeface="標楷體" panose="03000509000000000000" pitchFamily="65" charset="-120"/>
                <a:cs typeface="Times New Roman" panose="02020603050405020304" pitchFamily="18" charset="0"/>
              </a:rPr>
              <a:t>五、</a:t>
            </a:r>
            <a:r>
              <a:rPr lang="zh-TW" altLang="en-US" sz="2600" kern="12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sz="2600" kern="1200" dirty="0">
                <a:latin typeface="標楷體" panose="03000509000000000000" pitchFamily="65" charset="-120"/>
                <a:ea typeface="標楷體" panose="03000509000000000000" pitchFamily="65" charset="-120"/>
                <a:cs typeface="Times New Roman" panose="02020603050405020304" pitchFamily="18" charset="0"/>
              </a:rPr>
              <a:t>運動與營養</a:t>
            </a:r>
            <a:r>
              <a:rPr lang="zh-TW" altLang="en-US" sz="2600" kern="12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600" kern="12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693713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a:extLst>
              <a:ext uri="{FF2B5EF4-FFF2-40B4-BE49-F238E27FC236}">
                <a16:creationId xmlns:a16="http://schemas.microsoft.com/office/drawing/2014/main" id="{92C7D6D0-4C2B-4837-BCD9-76D4DB603629}"/>
              </a:ext>
            </a:extLst>
          </p:cNvPr>
          <p:cNvSpPr>
            <a:spLocks noGrp="1"/>
          </p:cNvSpPr>
          <p:nvPr>
            <p:ph type="title"/>
          </p:nvPr>
        </p:nvSpPr>
        <p:spPr>
          <a:xfrm>
            <a:off x="4572000" y="-78773"/>
            <a:ext cx="3733482" cy="1454051"/>
          </a:xfrm>
        </p:spPr>
        <p:txBody>
          <a:bodyPr>
            <a:normAutofit/>
          </a:bodyPr>
          <a:lstStyle/>
          <a:p>
            <a:r>
              <a:rPr lang="zh-TW" altLang="en-US" b="1" dirty="0">
                <a:solidFill>
                  <a:srgbClr val="C00000"/>
                </a:solidFill>
                <a:latin typeface="標楷體" panose="03000509000000000000" pitchFamily="65" charset="-120"/>
                <a:ea typeface="標楷體" panose="03000509000000000000" pitchFamily="65" charset="-120"/>
              </a:rPr>
              <a:t>計畫目的</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Go figure: A healthy eating approach helps people be healthy - Harvard  Health Blog - Harvard Health Publishing">
            <a:extLst>
              <a:ext uri="{FF2B5EF4-FFF2-40B4-BE49-F238E27FC236}">
                <a16:creationId xmlns:a16="http://schemas.microsoft.com/office/drawing/2014/main" id="{509D3C77-99A7-4BDD-942D-344A7573CE1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1319" r="20997" b="1"/>
          <a:stretch/>
        </p:blipFill>
        <p:spPr bwMode="auto">
          <a:xfrm>
            <a:off x="20" y="907231"/>
            <a:ext cx="3585009" cy="5003031"/>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內容版面配置區 2">
            <a:extLst>
              <a:ext uri="{FF2B5EF4-FFF2-40B4-BE49-F238E27FC236}">
                <a16:creationId xmlns:a16="http://schemas.microsoft.com/office/drawing/2014/main" id="{79CA415C-67B3-4DF4-8CC8-BFD3B4D4DE41}"/>
              </a:ext>
            </a:extLst>
          </p:cNvPr>
          <p:cNvSpPr>
            <a:spLocks noGrp="1"/>
          </p:cNvSpPr>
          <p:nvPr>
            <p:ph idx="1"/>
          </p:nvPr>
        </p:nvSpPr>
        <p:spPr>
          <a:xfrm>
            <a:off x="3963380" y="1113184"/>
            <a:ext cx="4950722" cy="5026397"/>
          </a:xfrm>
        </p:spPr>
        <p:txBody>
          <a:bodyPr anchor="ctr">
            <a:noAutofit/>
          </a:bodyPr>
          <a:lstStyle/>
          <a:p>
            <a:pPr marL="268288" indent="-209550" algn="just" fontAlgn="base" hangingPunct="0">
              <a:lnSpc>
                <a:spcPct val="110000"/>
              </a:lnSpc>
              <a:spcBef>
                <a:spcPts val="300"/>
              </a:spcBef>
              <a:spcAft>
                <a:spcPts val="300"/>
              </a:spcAft>
            </a:pPr>
            <a:r>
              <a:rPr lang="zh-TW" altLang="en-US" sz="2000" kern="100" dirty="0">
                <a:solidFill>
                  <a:srgbClr val="000000"/>
                </a:solidFill>
                <a:effectLst/>
                <a:latin typeface="Times New Roman" panose="02020603050405020304" pitchFamily="18" charset="0"/>
                <a:ea typeface="標楷體" panose="03000509000000000000" pitchFamily="65" charset="-120"/>
              </a:rPr>
              <a:t>飲食文化為人類文明中最不可或缺的一環，</a:t>
            </a:r>
            <a:r>
              <a:rPr lang="zh-TW" altLang="zh-TW" sz="2000" kern="100" dirty="0">
                <a:solidFill>
                  <a:srgbClr val="000000"/>
                </a:solidFill>
                <a:effectLst/>
                <a:latin typeface="Times New Roman" panose="02020603050405020304" pitchFamily="18" charset="0"/>
                <a:ea typeface="標楷體" panose="03000509000000000000" pitchFamily="65" charset="-120"/>
              </a:rPr>
              <a:t>現代人越來越注重不僅要「吃得好」還要「</a:t>
            </a:r>
            <a:r>
              <a:rPr lang="zh-TW" altLang="zh-TW" sz="2000" u="sng" kern="100" dirty="0">
                <a:solidFill>
                  <a:srgbClr val="000000"/>
                </a:solidFill>
                <a:effectLst/>
                <a:latin typeface="Times New Roman" panose="02020603050405020304" pitchFamily="18" charset="0"/>
                <a:ea typeface="標楷體" panose="03000509000000000000" pitchFamily="65" charset="-120"/>
              </a:rPr>
              <a:t>吃得安全、吃得安心、吃得健康</a:t>
            </a:r>
            <a:r>
              <a:rPr lang="zh-TW"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a:t>
            </a:r>
            <a:endParaRPr lang="en-US" altLang="zh-TW" sz="2000" kern="100" dirty="0">
              <a:solidFill>
                <a:srgbClr val="000000"/>
              </a:solidFill>
              <a:effectLst/>
              <a:latin typeface="Times New Roman" panose="02020603050405020304" pitchFamily="18" charset="0"/>
              <a:ea typeface="標楷體" panose="03000509000000000000" pitchFamily="65" charset="-120"/>
            </a:endParaRPr>
          </a:p>
          <a:p>
            <a:pPr marL="268288" indent="-209550" algn="just" fontAlgn="base" hangingPunct="0">
              <a:lnSpc>
                <a:spcPct val="110000"/>
              </a:lnSpc>
              <a:spcBef>
                <a:spcPts val="300"/>
              </a:spcBef>
              <a:spcAft>
                <a:spcPts val="300"/>
              </a:spcAft>
            </a:pPr>
            <a:r>
              <a:rPr lang="zh-TW" altLang="zh-TW" sz="2000" kern="100" dirty="0">
                <a:solidFill>
                  <a:srgbClr val="000000"/>
                </a:solidFill>
                <a:effectLst/>
                <a:latin typeface="Times New Roman" panose="02020603050405020304" pitchFamily="18" charset="0"/>
                <a:ea typeface="標楷體" panose="03000509000000000000" pitchFamily="65" charset="-120"/>
              </a:rPr>
              <a:t>本活動規劃</a:t>
            </a:r>
            <a:r>
              <a:rPr lang="zh-CN" altLang="en-US" sz="2000" kern="100" dirty="0">
                <a:solidFill>
                  <a:srgbClr val="000000"/>
                </a:solidFill>
                <a:latin typeface="Times New Roman" panose="02020603050405020304" pitchFamily="18" charset="0"/>
                <a:ea typeface="標楷體" panose="03000509000000000000" pitchFamily="65" charset="-120"/>
              </a:rPr>
              <a:t>五</a:t>
            </a:r>
            <a:r>
              <a:rPr lang="zh-TW" altLang="en-US" sz="2000" kern="100" dirty="0">
                <a:solidFill>
                  <a:srgbClr val="000000"/>
                </a:solidFill>
                <a:effectLst/>
                <a:latin typeface="Times New Roman" panose="02020603050405020304" pitchFamily="18" charset="0"/>
                <a:ea typeface="標楷體" panose="03000509000000000000" pitchFamily="65" charset="-120"/>
              </a:rPr>
              <a:t>大主題分別為</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產地到餐桌</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無、少添加飲食</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綠色減碳生活</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環境保護</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運動與營養</a:t>
            </a:r>
            <a:r>
              <a:rPr lang="en-US" altLang="zh-TW" sz="2000" kern="100" dirty="0">
                <a:solidFill>
                  <a:srgbClr val="000000"/>
                </a:solidFill>
                <a:effectLst/>
                <a:latin typeface="Times New Roman" panose="02020603050405020304" pitchFamily="18" charset="0"/>
                <a:ea typeface="標楷體" panose="03000509000000000000" pitchFamily="65" charset="-120"/>
              </a:rPr>
              <a:t>』</a:t>
            </a:r>
            <a:r>
              <a:rPr lang="zh-TW" altLang="en-US" sz="2000" kern="100" dirty="0">
                <a:solidFill>
                  <a:srgbClr val="000000"/>
                </a:solidFill>
                <a:effectLst/>
                <a:latin typeface="Times New Roman" panose="02020603050405020304" pitchFamily="18" charset="0"/>
                <a:ea typeface="標楷體" panose="03000509000000000000" pitchFamily="65" charset="-120"/>
              </a:rPr>
              <a:t>並搭配</a:t>
            </a:r>
            <a:r>
              <a:rPr lang="zh-TW" altLang="zh-TW" sz="2000" kern="100" dirty="0">
                <a:solidFill>
                  <a:srgbClr val="000000"/>
                </a:solidFill>
                <a:effectLst/>
                <a:latin typeface="Times New Roman" panose="02020603050405020304" pitchFamily="18" charset="0"/>
                <a:ea typeface="標楷體" panose="03000509000000000000" pitchFamily="65" charset="-120"/>
              </a:rPr>
              <a:t>可親近性的</a:t>
            </a:r>
            <a:r>
              <a:rPr lang="zh-TW" altLang="zh-TW" sz="2000" kern="100" dirty="0">
                <a:solidFill>
                  <a:srgbClr val="FF0000"/>
                </a:solidFill>
                <a:effectLst/>
                <a:latin typeface="Times New Roman" panose="02020603050405020304" pitchFamily="18" charset="0"/>
                <a:ea typeface="標楷體" panose="03000509000000000000" pitchFamily="65" charset="-120"/>
              </a:rPr>
              <a:t>料理示範</a:t>
            </a:r>
            <a:r>
              <a:rPr lang="zh-TW" altLang="zh-TW" sz="2000" kern="100" dirty="0">
                <a:solidFill>
                  <a:srgbClr val="000000"/>
                </a:solidFill>
                <a:effectLst/>
                <a:latin typeface="Times New Roman" panose="02020603050405020304" pitchFamily="18" charset="0"/>
                <a:ea typeface="標楷體" panose="03000509000000000000" pitchFamily="65" charset="-120"/>
              </a:rPr>
              <a:t>服務，藉以推動整合性、地區性、長期性的食品料理廚藝並使用</a:t>
            </a:r>
            <a:r>
              <a:rPr lang="zh-TW" altLang="zh-TW" sz="2000" kern="100" dirty="0">
                <a:solidFill>
                  <a:srgbClr val="FF0000"/>
                </a:solidFill>
                <a:effectLst/>
                <a:latin typeface="Times New Roman" panose="02020603050405020304" pitchFamily="18" charset="0"/>
                <a:ea typeface="標楷體" panose="03000509000000000000" pitchFamily="65" charset="-120"/>
              </a:rPr>
              <a:t>在地農產品</a:t>
            </a:r>
            <a:r>
              <a:rPr lang="zh-TW" altLang="zh-TW" sz="2000" kern="100" dirty="0">
                <a:solidFill>
                  <a:srgbClr val="000000"/>
                </a:solidFill>
                <a:effectLst/>
                <a:latin typeface="Times New Roman" panose="02020603050405020304" pitchFamily="18" charset="0"/>
                <a:ea typeface="標楷體" panose="03000509000000000000" pitchFamily="65" charset="-120"/>
              </a:rPr>
              <a:t>，以提升舉辦饗宴讓城市民眾能在注重健康飲食</a:t>
            </a:r>
            <a:r>
              <a:rPr lang="zh-TW" altLang="en-US" sz="2000" kern="100" dirty="0">
                <a:solidFill>
                  <a:srgbClr val="000000"/>
                </a:solidFill>
                <a:latin typeface="Times New Roman" panose="02020603050405020304" pitchFamily="18" charset="0"/>
                <a:ea typeface="標楷體" panose="03000509000000000000" pitchFamily="65" charset="-120"/>
              </a:rPr>
              <a:t>。</a:t>
            </a:r>
            <a:endParaRPr lang="en-US" altLang="zh-TW" sz="2000" kern="100" dirty="0">
              <a:solidFill>
                <a:srgbClr val="000000"/>
              </a:solidFill>
              <a:effectLst/>
              <a:latin typeface="Times New Roman" panose="02020603050405020304" pitchFamily="18" charset="0"/>
              <a:ea typeface="標楷體" panose="03000509000000000000" pitchFamily="65" charset="-120"/>
            </a:endParaRPr>
          </a:p>
          <a:p>
            <a:pPr marL="268288" indent="-209550" algn="just" fontAlgn="base" hangingPunct="0">
              <a:lnSpc>
                <a:spcPct val="110000"/>
              </a:lnSpc>
              <a:spcBef>
                <a:spcPts val="300"/>
              </a:spcBef>
              <a:spcAft>
                <a:spcPts val="300"/>
              </a:spcAft>
            </a:pPr>
            <a:r>
              <a:rPr lang="zh-TW" altLang="zh-TW" sz="2000" kern="100" dirty="0">
                <a:solidFill>
                  <a:srgbClr val="000000"/>
                </a:solidFill>
                <a:effectLst/>
                <a:latin typeface="Times New Roman" panose="02020603050405020304" pitchFamily="18" charset="0"/>
                <a:ea typeface="標楷體" panose="03000509000000000000" pitchFamily="65" charset="-120"/>
              </a:rPr>
              <a:t>同時在</a:t>
            </a:r>
            <a:r>
              <a:rPr lang="zh-TW" altLang="zh-TW" sz="2000" u="sng" kern="100" dirty="0">
                <a:solidFill>
                  <a:srgbClr val="000000"/>
                </a:solidFill>
                <a:effectLst/>
                <a:latin typeface="Times New Roman" panose="02020603050405020304" pitchFamily="18" charset="0"/>
                <a:ea typeface="標楷體" panose="03000509000000000000" pitchFamily="65" charset="-120"/>
              </a:rPr>
              <a:t>心理面、生理面、</a:t>
            </a:r>
            <a:r>
              <a:rPr lang="zh-TW" altLang="en-US" sz="2000" u="sng" kern="100" dirty="0">
                <a:solidFill>
                  <a:srgbClr val="000000"/>
                </a:solidFill>
                <a:latin typeface="Times New Roman" panose="02020603050405020304" pitchFamily="18" charset="0"/>
                <a:ea typeface="標楷體" panose="03000509000000000000" pitchFamily="65" charset="-120"/>
              </a:rPr>
              <a:t>環保</a:t>
            </a:r>
            <a:r>
              <a:rPr lang="zh-TW" altLang="en-US" sz="2000" u="sng" kern="100" dirty="0">
                <a:solidFill>
                  <a:srgbClr val="000000"/>
                </a:solidFill>
                <a:effectLst/>
                <a:latin typeface="Times New Roman" panose="02020603050405020304" pitchFamily="18" charset="0"/>
                <a:ea typeface="標楷體" panose="03000509000000000000" pitchFamily="65" charset="-120"/>
              </a:rPr>
              <a:t>教育</a:t>
            </a:r>
            <a:r>
              <a:rPr lang="zh-TW" altLang="zh-TW" sz="2000" u="sng" kern="100" dirty="0">
                <a:solidFill>
                  <a:srgbClr val="000000"/>
                </a:solidFill>
                <a:effectLst/>
                <a:latin typeface="Times New Roman" panose="02020603050405020304" pitchFamily="18" charset="0"/>
                <a:ea typeface="標楷體" panose="03000509000000000000" pitchFamily="65" charset="-120"/>
              </a:rPr>
              <a:t>面和社會面</a:t>
            </a:r>
            <a:r>
              <a:rPr lang="zh-TW" altLang="zh-TW" sz="2000" kern="100" dirty="0">
                <a:solidFill>
                  <a:srgbClr val="000000"/>
                </a:solidFill>
                <a:effectLst/>
                <a:latin typeface="Times New Roman" panose="02020603050405020304" pitchFamily="18" charset="0"/>
                <a:ea typeface="標楷體" panose="03000509000000000000" pitchFamily="65" charset="-120"/>
              </a:rPr>
              <a:t>的全面考量下，由內而外推廣享受美味餐飲料理的內涵。</a:t>
            </a:r>
            <a:endParaRPr lang="zh-TW" altLang="zh-TW" sz="2000" kern="100" dirty="0">
              <a:solidFill>
                <a:srgbClr val="000000"/>
              </a:solidFill>
              <a:effectLst/>
              <a:latin typeface="Times New Roman" panose="02020603050405020304" pitchFamily="18" charset="0"/>
              <a:ea typeface="新細明體" panose="02020500000000000000" pitchFamily="18" charset="-120"/>
            </a:endParaRPr>
          </a:p>
        </p:txBody>
      </p:sp>
      <p:pic>
        <p:nvPicPr>
          <p:cNvPr id="10" name="圖片 9">
            <a:extLst>
              <a:ext uri="{FF2B5EF4-FFF2-40B4-BE49-F238E27FC236}">
                <a16:creationId xmlns:a16="http://schemas.microsoft.com/office/drawing/2014/main" id="{495E682F-B570-496F-BF55-480BF815A2A9}"/>
              </a:ext>
            </a:extLst>
          </p:cNvPr>
          <p:cNvPicPr>
            <a:picLocks noChangeAspect="1"/>
          </p:cNvPicPr>
          <p:nvPr/>
        </p:nvPicPr>
        <p:blipFill rotWithShape="1">
          <a:blip r:embed="rId4"/>
          <a:srcRect r="618"/>
          <a:stretch/>
        </p:blipFill>
        <p:spPr>
          <a:xfrm>
            <a:off x="56528" y="6224078"/>
            <a:ext cx="9087472" cy="638889"/>
          </a:xfrm>
          <a:prstGeom prst="rect">
            <a:avLst/>
          </a:prstGeom>
        </p:spPr>
      </p:pic>
    </p:spTree>
    <p:extLst>
      <p:ext uri="{BB962C8B-B14F-4D97-AF65-F5344CB8AC3E}">
        <p14:creationId xmlns:p14="http://schemas.microsoft.com/office/powerpoint/2010/main" val="25418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標題 1">
            <a:extLst>
              <a:ext uri="{FF2B5EF4-FFF2-40B4-BE49-F238E27FC236}">
                <a16:creationId xmlns:a16="http://schemas.microsoft.com/office/drawing/2014/main" id="{66889E63-42E5-48B5-9AB4-20E81426B349}"/>
              </a:ext>
            </a:extLst>
          </p:cNvPr>
          <p:cNvSpPr>
            <a:spLocks noGrp="1"/>
          </p:cNvSpPr>
          <p:nvPr>
            <p:ph type="title"/>
          </p:nvPr>
        </p:nvSpPr>
        <p:spPr>
          <a:xfrm>
            <a:off x="336042" y="857303"/>
            <a:ext cx="4235958" cy="1243584"/>
          </a:xfrm>
        </p:spPr>
        <p:txBody>
          <a:bodyPr>
            <a:normAutofit/>
          </a:bodyPr>
          <a:lstStyle/>
          <a:p>
            <a:r>
              <a:rPr lang="zh-TW" altLang="en-US" sz="3000" b="1" dirty="0">
                <a:solidFill>
                  <a:srgbClr val="C00000"/>
                </a:solidFill>
                <a:latin typeface="標楷體" panose="03000509000000000000" pitchFamily="65" charset="-120"/>
                <a:ea typeface="標楷體" panose="03000509000000000000" pitchFamily="65" charset="-120"/>
              </a:rPr>
              <a:t>計畫執行地點 </a:t>
            </a:r>
            <a:r>
              <a:rPr lang="en-US" altLang="zh-TW" sz="30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&amp; </a:t>
            </a:r>
            <a:r>
              <a:rPr lang="zh-TW" altLang="en-US" sz="3000" b="1" dirty="0">
                <a:solidFill>
                  <a:srgbClr val="C00000"/>
                </a:solidFill>
                <a:latin typeface="標楷體" panose="03000509000000000000" pitchFamily="65" charset="-120"/>
                <a:ea typeface="標楷體" panose="03000509000000000000" pitchFamily="65" charset="-120"/>
              </a:rPr>
              <a:t>時間</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內容版面配置區 2">
            <a:extLst>
              <a:ext uri="{FF2B5EF4-FFF2-40B4-BE49-F238E27FC236}">
                <a16:creationId xmlns:a16="http://schemas.microsoft.com/office/drawing/2014/main" id="{9CDD1DDE-10B5-4369-8857-D9EF0F750939}"/>
              </a:ext>
            </a:extLst>
          </p:cNvPr>
          <p:cNvSpPr>
            <a:spLocks noGrp="1"/>
          </p:cNvSpPr>
          <p:nvPr>
            <p:ph idx="1"/>
          </p:nvPr>
        </p:nvSpPr>
        <p:spPr>
          <a:xfrm>
            <a:off x="332263" y="2336346"/>
            <a:ext cx="3669030" cy="3664351"/>
          </a:xfrm>
        </p:spPr>
        <p:txBody>
          <a:bodyPr>
            <a:normAutofit fontScale="92500" lnSpcReduction="10000"/>
          </a:bodyPr>
          <a:lstStyle/>
          <a:p>
            <a:pPr marL="0" indent="0" algn="ctr">
              <a:spcAft>
                <a:spcPts val="600"/>
              </a:spcAft>
              <a:buNone/>
            </a:pPr>
            <a:r>
              <a:rPr lang="zh-TW" altLang="zh-TW" sz="2400" u="sng" kern="1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臺北花博園區</a:t>
            </a:r>
            <a:r>
              <a:rPr lang="en-US" altLang="zh-TW" sz="2400" u="sng" kern="1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u="sng" kern="100" dirty="0">
              <a:solidFill>
                <a:srgbClr val="002060"/>
              </a:solidFill>
              <a:latin typeface="Times New Roman" panose="02020603050405020304" pitchFamily="18" charset="0"/>
              <a:ea typeface="標楷體" panose="03000509000000000000" pitchFamily="65" charset="-120"/>
            </a:endParaRPr>
          </a:p>
          <a:p>
            <a:pPr marL="0" indent="0" algn="ctr">
              <a:buNone/>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2022.10.8</a:t>
            </a:r>
          </a:p>
          <a:p>
            <a:pPr marL="0" indent="0" algn="ctr">
              <a:buNone/>
            </a:pP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流行館</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&amp;</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花海廣場</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10:00-17:00 </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論壇</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園遊會</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en-US" altLang="zh-TW" sz="900" kern="100" dirty="0">
                <a:latin typeface="Times New Roman" panose="02020603050405020304" pitchFamily="18" charset="0"/>
                <a:ea typeface="標楷體" panose="03000509000000000000" pitchFamily="65" charset="-120"/>
                <a:cs typeface="Times New Roman" panose="02020603050405020304" pitchFamily="18" charset="0"/>
              </a:rPr>
              <a:t>  </a:t>
            </a:r>
          </a:p>
          <a:p>
            <a:pPr marL="0" indent="0" algn="ctr">
              <a:buNone/>
            </a:pP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2022.10.9</a:t>
            </a:r>
          </a:p>
          <a:p>
            <a:pPr marL="0" indent="0" algn="ctr">
              <a:buNone/>
            </a:pP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流行館</a:t>
            </a:r>
          </a:p>
          <a:p>
            <a:pPr marL="0" indent="0" algn="ctr">
              <a:buNone/>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&amp;</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花海廣場</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10:00-16:30 </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論壇</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園遊會</a:t>
            </a:r>
            <a:endParaRPr lang="zh-TW" altLang="en-US" sz="2000" dirty="0"/>
          </a:p>
        </p:txBody>
      </p:sp>
      <p:pic>
        <p:nvPicPr>
          <p:cNvPr id="15" name="圖片 14">
            <a:extLst>
              <a:ext uri="{FF2B5EF4-FFF2-40B4-BE49-F238E27FC236}">
                <a16:creationId xmlns:a16="http://schemas.microsoft.com/office/drawing/2014/main" id="{ECACA9DA-67D8-49FD-8CB0-1FDA0A9E1663}"/>
              </a:ext>
            </a:extLst>
          </p:cNvPr>
          <p:cNvPicPr>
            <a:picLocks noChangeAspect="1"/>
          </p:cNvPicPr>
          <p:nvPr/>
        </p:nvPicPr>
        <p:blipFill rotWithShape="1">
          <a:blip r:embed="rId2"/>
          <a:srcRect r="618"/>
          <a:stretch/>
        </p:blipFill>
        <p:spPr>
          <a:xfrm>
            <a:off x="56528" y="6224078"/>
            <a:ext cx="9087472" cy="638889"/>
          </a:xfrm>
          <a:prstGeom prst="rect">
            <a:avLst/>
          </a:prstGeom>
        </p:spPr>
      </p:pic>
      <p:pic>
        <p:nvPicPr>
          <p:cNvPr id="1028" name="Picture 4" descr="花海廣場實景圖">
            <a:extLst>
              <a:ext uri="{FF2B5EF4-FFF2-40B4-BE49-F238E27FC236}">
                <a16:creationId xmlns:a16="http://schemas.microsoft.com/office/drawing/2014/main" id="{F1EAD2EF-2661-4FA6-B888-5F1688E65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958" y="3782389"/>
            <a:ext cx="4572001" cy="1949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圖片 4" descr="一張含有 建築物, 室外 的圖片&#10;&#10;自動產生的描述">
            <a:extLst>
              <a:ext uri="{FF2B5EF4-FFF2-40B4-BE49-F238E27FC236}">
                <a16:creationId xmlns:a16="http://schemas.microsoft.com/office/drawing/2014/main" id="{F5088BA5-841F-4D3C-8662-6B6E81651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556" y="692520"/>
            <a:ext cx="4390926" cy="2925032"/>
          </a:xfrm>
          <a:prstGeom prst="rect">
            <a:avLst/>
          </a:prstGeom>
        </p:spPr>
      </p:pic>
    </p:spTree>
    <p:extLst>
      <p:ext uri="{BB962C8B-B14F-4D97-AF65-F5344CB8AC3E}">
        <p14:creationId xmlns:p14="http://schemas.microsoft.com/office/powerpoint/2010/main" val="252711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0" name="Picture 44" descr="聖貝拉white party倒計時｜你有一張邀請函還沒打開！ - 每日頭條">
            <a:extLst>
              <a:ext uri="{FF2B5EF4-FFF2-40B4-BE49-F238E27FC236}">
                <a16:creationId xmlns:a16="http://schemas.microsoft.com/office/drawing/2014/main" id="{5C9DF5BE-456D-47EA-B161-C399D6A0463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4377" y="0"/>
            <a:ext cx="91557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C053753-08B9-4CAB-82A3-B02117964C85}"/>
              </a:ext>
            </a:extLst>
          </p:cNvPr>
          <p:cNvSpPr>
            <a:spLocks noGrp="1"/>
          </p:cNvSpPr>
          <p:nvPr>
            <p:ph type="title"/>
          </p:nvPr>
        </p:nvSpPr>
        <p:spPr>
          <a:xfrm>
            <a:off x="628650" y="268628"/>
            <a:ext cx="7886700" cy="862364"/>
          </a:xfrm>
        </p:spPr>
        <p:txBody>
          <a:bodyPr/>
          <a:lstStyle/>
          <a:p>
            <a:r>
              <a:rPr lang="zh-TW" altLang="en-US" b="1" dirty="0">
                <a:solidFill>
                  <a:srgbClr val="002060"/>
                </a:solidFill>
                <a:latin typeface="標楷體" panose="03000509000000000000" pitchFamily="65" charset="-120"/>
                <a:ea typeface="標楷體" panose="03000509000000000000" pitchFamily="65" charset="-120"/>
              </a:rPr>
              <a:t>預計參與活動之國家</a:t>
            </a:r>
          </a:p>
        </p:txBody>
      </p:sp>
      <p:sp>
        <p:nvSpPr>
          <p:cNvPr id="3" name="文字方塊 2">
            <a:extLst>
              <a:ext uri="{FF2B5EF4-FFF2-40B4-BE49-F238E27FC236}">
                <a16:creationId xmlns:a16="http://schemas.microsoft.com/office/drawing/2014/main" id="{1565024D-99C0-492F-839F-D79A29CDBF1B}"/>
              </a:ext>
            </a:extLst>
          </p:cNvPr>
          <p:cNvSpPr txBox="1"/>
          <p:nvPr/>
        </p:nvSpPr>
        <p:spPr>
          <a:xfrm>
            <a:off x="772691" y="5424585"/>
            <a:ext cx="7619154" cy="584775"/>
          </a:xfrm>
          <a:prstGeom prst="rect">
            <a:avLst/>
          </a:prstGeom>
          <a:solidFill>
            <a:schemeClr val="bg1">
              <a:lumMod val="95000"/>
            </a:schemeClr>
          </a:solidFill>
        </p:spPr>
        <p:txBody>
          <a:bodyPr wrap="square" rtlCol="0">
            <a:spAutoFit/>
          </a:bodyPr>
          <a:lstStyle/>
          <a:p>
            <a:pPr algn="ct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臺灣、美國、匈牙利、印尼、馬來西亞、俄羅斯、南非、土耳其、日本、新加坡、韓國、印度、泰國、德國、菲律賓、義大利、法國、紐西蘭、越南、加拿大</a:t>
            </a:r>
          </a:p>
        </p:txBody>
      </p:sp>
      <p:pic>
        <p:nvPicPr>
          <p:cNvPr id="26" name="圖片 25">
            <a:extLst>
              <a:ext uri="{FF2B5EF4-FFF2-40B4-BE49-F238E27FC236}">
                <a16:creationId xmlns:a16="http://schemas.microsoft.com/office/drawing/2014/main" id="{1EFF39E8-8BC3-4550-AA25-7220E8DF39C0}"/>
              </a:ext>
            </a:extLst>
          </p:cNvPr>
          <p:cNvPicPr>
            <a:picLocks noChangeAspect="1"/>
          </p:cNvPicPr>
          <p:nvPr/>
        </p:nvPicPr>
        <p:blipFill rotWithShape="1">
          <a:blip r:embed="rId3">
            <a:alphaModFix amt="70000"/>
          </a:blip>
          <a:srcRect r="618"/>
          <a:stretch/>
        </p:blipFill>
        <p:spPr>
          <a:xfrm>
            <a:off x="-11783" y="6224078"/>
            <a:ext cx="9155783" cy="638889"/>
          </a:xfrm>
          <a:prstGeom prst="rect">
            <a:avLst/>
          </a:prstGeom>
        </p:spPr>
      </p:pic>
      <p:pic>
        <p:nvPicPr>
          <p:cNvPr id="27" name="Picture 2" descr="Flag of South Korea - Wikipedia">
            <a:extLst>
              <a:ext uri="{FF2B5EF4-FFF2-40B4-BE49-F238E27FC236}">
                <a16:creationId xmlns:a16="http://schemas.microsoft.com/office/drawing/2014/main" id="{C1CDDEC3-100B-4075-A2AC-DEC72CC4B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36" y="2315300"/>
            <a:ext cx="1481137" cy="1038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lag of Thailand - Wikipedia">
            <a:extLst>
              <a:ext uri="{FF2B5EF4-FFF2-40B4-BE49-F238E27FC236}">
                <a16:creationId xmlns:a16="http://schemas.microsoft.com/office/drawing/2014/main" id="{FC6BD596-5992-4F52-B2B4-BD907CA2A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336" y="3339237"/>
            <a:ext cx="1481137" cy="9856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Vietnam Flag (Small) | MrFlag">
            <a:extLst>
              <a:ext uri="{FF2B5EF4-FFF2-40B4-BE49-F238E27FC236}">
                <a16:creationId xmlns:a16="http://schemas.microsoft.com/office/drawing/2014/main" id="{1D9F0AA5-14B6-4882-8122-8DE0EE2CE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127" y="4312889"/>
            <a:ext cx="1662563" cy="9975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New Zealand Flag | American Flags Express">
            <a:extLst>
              <a:ext uri="{FF2B5EF4-FFF2-40B4-BE49-F238E27FC236}">
                <a16:creationId xmlns:a16="http://schemas.microsoft.com/office/drawing/2014/main" id="{7199A8FD-01BB-4ECF-B770-1B075DB114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 t="16445" r="-53" b="16402"/>
          <a:stretch/>
        </p:blipFill>
        <p:spPr bwMode="auto">
          <a:xfrm>
            <a:off x="3753600" y="4316091"/>
            <a:ext cx="1495241" cy="10041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Flag of France - Wikipedia">
            <a:extLst>
              <a:ext uri="{FF2B5EF4-FFF2-40B4-BE49-F238E27FC236}">
                <a16:creationId xmlns:a16="http://schemas.microsoft.com/office/drawing/2014/main" id="{6A3B377F-60D7-4CE5-9EEE-83524B7F53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6197" y="4298342"/>
            <a:ext cx="1497404" cy="10121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Flag of Germany - Wikipedia">
            <a:extLst>
              <a:ext uri="{FF2B5EF4-FFF2-40B4-BE49-F238E27FC236}">
                <a16:creationId xmlns:a16="http://schemas.microsoft.com/office/drawing/2014/main" id="{63F217E2-4C3F-47AB-A88F-D5B353F84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0811" y="3317125"/>
            <a:ext cx="1452789" cy="9856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Flag of Italy - Wikipedia">
            <a:extLst>
              <a:ext uri="{FF2B5EF4-FFF2-40B4-BE49-F238E27FC236}">
                <a16:creationId xmlns:a16="http://schemas.microsoft.com/office/drawing/2014/main" id="{5F600F36-B20E-4B6F-8C48-E7E846677B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336" y="4324866"/>
            <a:ext cx="1481137" cy="9856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6" descr="Flag of the Republic of China - Wikipedia">
            <a:extLst>
              <a:ext uri="{FF2B5EF4-FFF2-40B4-BE49-F238E27FC236}">
                <a16:creationId xmlns:a16="http://schemas.microsoft.com/office/drawing/2014/main" id="{0FF16D5A-E8B5-4C58-A2F7-64A8E683FA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336" y="1329671"/>
            <a:ext cx="1481137" cy="9856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0" descr="Flag of Canada - Wikipedia">
            <a:extLst>
              <a:ext uri="{FF2B5EF4-FFF2-40B4-BE49-F238E27FC236}">
                <a16:creationId xmlns:a16="http://schemas.microsoft.com/office/drawing/2014/main" id="{E5E9EC82-201D-41EC-AF04-5AB0B1E554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7986" y="4353361"/>
            <a:ext cx="1587031" cy="954585"/>
          </a:xfrm>
          <a:prstGeom prst="rect">
            <a:avLst/>
          </a:prstGeom>
          <a:noFill/>
          <a:extLst>
            <a:ext uri="{909E8E84-426E-40DD-AFC4-6F175D3DCCD1}">
              <a14:hiddenFill xmlns:a14="http://schemas.microsoft.com/office/drawing/2010/main">
                <a:solidFill>
                  <a:srgbClr val="FFFFFF"/>
                </a:solidFill>
              </a14:hiddenFill>
            </a:ext>
          </a:extLst>
        </p:spPr>
      </p:pic>
      <p:pic>
        <p:nvPicPr>
          <p:cNvPr id="36" name="圖片 35">
            <a:extLst>
              <a:ext uri="{FF2B5EF4-FFF2-40B4-BE49-F238E27FC236}">
                <a16:creationId xmlns:a16="http://schemas.microsoft.com/office/drawing/2014/main" id="{1F633F0F-BB86-431C-ACB5-3BB8A050AF76}"/>
              </a:ext>
            </a:extLst>
          </p:cNvPr>
          <p:cNvPicPr>
            <a:picLocks noChangeAspect="1"/>
          </p:cNvPicPr>
          <p:nvPr/>
        </p:nvPicPr>
        <p:blipFill>
          <a:blip r:embed="rId13"/>
          <a:stretch>
            <a:fillRect/>
          </a:stretch>
        </p:blipFill>
        <p:spPr>
          <a:xfrm>
            <a:off x="2298473" y="1328650"/>
            <a:ext cx="1563122" cy="1021439"/>
          </a:xfrm>
          <a:prstGeom prst="rect">
            <a:avLst/>
          </a:prstGeom>
        </p:spPr>
      </p:pic>
      <p:pic>
        <p:nvPicPr>
          <p:cNvPr id="37" name="圖片 36" descr="匈牙利國旗HUNGARY - 天麗旗幟有限公司">
            <a:extLst>
              <a:ext uri="{FF2B5EF4-FFF2-40B4-BE49-F238E27FC236}">
                <a16:creationId xmlns:a16="http://schemas.microsoft.com/office/drawing/2014/main" id="{FA6A3923-B94B-45C9-B44B-55B99ED74BA1}"/>
              </a:ext>
            </a:extLst>
          </p:cNvPr>
          <p:cNvPicPr>
            <a:picLocks noChangeAspect="1"/>
          </p:cNvPicPr>
          <p:nvPr/>
        </p:nvPicPr>
        <p:blipFill rotWithShape="1">
          <a:blip r:embed="rId14">
            <a:extLst>
              <a:ext uri="{28A0092B-C50C-407E-A947-70E740481C1C}">
                <a14:useLocalDpi xmlns:a14="http://schemas.microsoft.com/office/drawing/2010/main" val="0"/>
              </a:ext>
            </a:extLst>
          </a:blip>
          <a:srcRect t="16400" b="16400"/>
          <a:stretch/>
        </p:blipFill>
        <p:spPr bwMode="auto">
          <a:xfrm>
            <a:off x="3863132" y="1325262"/>
            <a:ext cx="1479600" cy="994387"/>
          </a:xfrm>
          <a:prstGeom prst="rect">
            <a:avLst/>
          </a:prstGeom>
          <a:noFill/>
          <a:ln>
            <a:noFill/>
          </a:ln>
          <a:extLst>
            <a:ext uri="{53640926-AAD7-44D8-BBD7-CCE9431645EC}">
              <a14:shadowObscured xmlns:a14="http://schemas.microsoft.com/office/drawing/2010/main"/>
            </a:ext>
          </a:extLst>
        </p:spPr>
      </p:pic>
      <p:pic>
        <p:nvPicPr>
          <p:cNvPr id="38" name="圖片 37">
            <a:extLst>
              <a:ext uri="{FF2B5EF4-FFF2-40B4-BE49-F238E27FC236}">
                <a16:creationId xmlns:a16="http://schemas.microsoft.com/office/drawing/2014/main" id="{ABC5697F-A3F7-42DA-B60A-E6A5A9A9AEA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45418" y="1328650"/>
            <a:ext cx="1479600" cy="1168105"/>
          </a:xfrm>
          <a:prstGeom prst="rect">
            <a:avLst/>
          </a:prstGeom>
          <a:noFill/>
          <a:ln>
            <a:noFill/>
          </a:ln>
        </p:spPr>
      </p:pic>
      <p:pic>
        <p:nvPicPr>
          <p:cNvPr id="39" name="圖片 38" descr="秘魯國旗:秘魯，全稱為秘魯共和國（西班牙語：República del -百科知識中文網">
            <a:extLst>
              <a:ext uri="{FF2B5EF4-FFF2-40B4-BE49-F238E27FC236}">
                <a16:creationId xmlns:a16="http://schemas.microsoft.com/office/drawing/2014/main" id="{4EEDBBD6-A6E0-4094-BC95-AAB01EEFCC3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66674" y="2307008"/>
            <a:ext cx="1548343" cy="1032229"/>
          </a:xfrm>
          <a:prstGeom prst="rect">
            <a:avLst/>
          </a:prstGeom>
          <a:noFill/>
          <a:ln>
            <a:noFill/>
          </a:ln>
        </p:spPr>
      </p:pic>
      <p:pic>
        <p:nvPicPr>
          <p:cNvPr id="40" name="圖片 39" descr="俄羅斯國旗- 维基百科，自由的百科全书">
            <a:extLst>
              <a:ext uri="{FF2B5EF4-FFF2-40B4-BE49-F238E27FC236}">
                <a16:creationId xmlns:a16="http://schemas.microsoft.com/office/drawing/2014/main" id="{9799B5D7-3554-423F-9869-96CBD49AAFB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54746" y="2308395"/>
            <a:ext cx="1650257" cy="1101611"/>
          </a:xfrm>
          <a:prstGeom prst="rect">
            <a:avLst/>
          </a:prstGeom>
          <a:noFill/>
          <a:ln>
            <a:solidFill>
              <a:schemeClr val="bg2">
                <a:lumMod val="90000"/>
              </a:schemeClr>
            </a:solidFill>
          </a:ln>
        </p:spPr>
      </p:pic>
      <p:pic>
        <p:nvPicPr>
          <p:cNvPr id="41" name="圖片 40" descr="土耳其國旗- 維基百科，自由的百科全書">
            <a:extLst>
              <a:ext uri="{FF2B5EF4-FFF2-40B4-BE49-F238E27FC236}">
                <a16:creationId xmlns:a16="http://schemas.microsoft.com/office/drawing/2014/main" id="{8C9FC2F6-B4C2-45B3-8A08-E459E18D5F9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299816" y="2315995"/>
            <a:ext cx="1547300" cy="1032883"/>
          </a:xfrm>
          <a:prstGeom prst="rect">
            <a:avLst/>
          </a:prstGeom>
          <a:noFill/>
          <a:ln>
            <a:noFill/>
          </a:ln>
        </p:spPr>
      </p:pic>
      <p:pic>
        <p:nvPicPr>
          <p:cNvPr id="42" name="圖片 41">
            <a:extLst>
              <a:ext uri="{FF2B5EF4-FFF2-40B4-BE49-F238E27FC236}">
                <a16:creationId xmlns:a16="http://schemas.microsoft.com/office/drawing/2014/main" id="{4977E323-D7D1-4090-A8D5-D3B81DD8DA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25018" y="1320608"/>
            <a:ext cx="1479600" cy="986400"/>
          </a:xfrm>
          <a:prstGeom prst="rect">
            <a:avLst/>
          </a:prstGeom>
        </p:spPr>
      </p:pic>
      <p:pic>
        <p:nvPicPr>
          <p:cNvPr id="43" name="圖片 42" descr="一張含有 文字, 美工圖案, 向量圖形 的圖片&#10;&#10;自動產生的描述">
            <a:extLst>
              <a:ext uri="{FF2B5EF4-FFF2-40B4-BE49-F238E27FC236}">
                <a16:creationId xmlns:a16="http://schemas.microsoft.com/office/drawing/2014/main" id="{C4223BC1-B1EF-4E48-AEB0-5D8559C375DD}"/>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60372" y="2307008"/>
            <a:ext cx="1479600" cy="988026"/>
          </a:xfrm>
          <a:prstGeom prst="rect">
            <a:avLst/>
          </a:prstGeom>
          <a:noFill/>
          <a:ln>
            <a:noFill/>
          </a:ln>
        </p:spPr>
      </p:pic>
      <p:pic>
        <p:nvPicPr>
          <p:cNvPr id="44" name="Picture 12" descr="Flag Philippines, flags Philippines">
            <a:extLst>
              <a:ext uri="{FF2B5EF4-FFF2-40B4-BE49-F238E27FC236}">
                <a16:creationId xmlns:a16="http://schemas.microsoft.com/office/drawing/2014/main" id="{A90B809F-3844-4902-A907-34C71C891D4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53744" y="3308909"/>
            <a:ext cx="1547301" cy="1029659"/>
          </a:xfrm>
          <a:prstGeom prst="rect">
            <a:avLst/>
          </a:prstGeom>
          <a:noFill/>
          <a:extLst>
            <a:ext uri="{909E8E84-426E-40DD-AFC4-6F175D3DCCD1}">
              <a14:hiddenFill xmlns:a14="http://schemas.microsoft.com/office/drawing/2010/main">
                <a:solidFill>
                  <a:srgbClr val="FFFFFF"/>
                </a:solidFill>
              </a14:hiddenFill>
            </a:ext>
          </a:extLst>
        </p:spPr>
      </p:pic>
      <p:pic>
        <p:nvPicPr>
          <p:cNvPr id="45" name="圖片 44">
            <a:extLst>
              <a:ext uri="{FF2B5EF4-FFF2-40B4-BE49-F238E27FC236}">
                <a16:creationId xmlns:a16="http://schemas.microsoft.com/office/drawing/2014/main" id="{623A07B0-C71A-4EF9-9AD6-52BEE9B6BC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77856" y="3304578"/>
            <a:ext cx="1479600" cy="985112"/>
          </a:xfrm>
          <a:prstGeom prst="rect">
            <a:avLst/>
          </a:prstGeom>
        </p:spPr>
      </p:pic>
      <p:pic>
        <p:nvPicPr>
          <p:cNvPr id="46" name="圖片 45">
            <a:extLst>
              <a:ext uri="{FF2B5EF4-FFF2-40B4-BE49-F238E27FC236}">
                <a16:creationId xmlns:a16="http://schemas.microsoft.com/office/drawing/2014/main" id="{1E5906E4-8685-463E-8D09-2F77DD6EF68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1425" y="3317382"/>
            <a:ext cx="1546508" cy="1029659"/>
          </a:xfrm>
          <a:prstGeom prst="rect">
            <a:avLst/>
          </a:prstGeom>
        </p:spPr>
      </p:pic>
    </p:spTree>
    <p:extLst>
      <p:ext uri="{BB962C8B-B14F-4D97-AF65-F5344CB8AC3E}">
        <p14:creationId xmlns:p14="http://schemas.microsoft.com/office/powerpoint/2010/main" val="204987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19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4 Key Advantages of Product Equipment Standardization">
            <a:extLst>
              <a:ext uri="{FF2B5EF4-FFF2-40B4-BE49-F238E27FC236}">
                <a16:creationId xmlns:a16="http://schemas.microsoft.com/office/drawing/2014/main" id="{F8C69F8B-4F99-4739-B214-D55B7D6BB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38" y="4576762"/>
            <a:ext cx="3487325" cy="164234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11E7C14-44E0-47D6-B457-7585ADDBFDC7}"/>
              </a:ext>
            </a:extLst>
          </p:cNvPr>
          <p:cNvSpPr>
            <a:spLocks noGrp="1"/>
          </p:cNvSpPr>
          <p:nvPr>
            <p:ph type="title"/>
          </p:nvPr>
        </p:nvSpPr>
        <p:spPr>
          <a:xfrm>
            <a:off x="429369" y="198783"/>
            <a:ext cx="8263890" cy="1391321"/>
          </a:xfrm>
        </p:spPr>
        <p:txBody>
          <a:bodyPr anchor="b">
            <a:normAutofit/>
          </a:bodyPr>
          <a:lstStyle/>
          <a:p>
            <a:r>
              <a:rPr lang="en-GB" altLang="zh-TW" sz="47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Green Party – </a:t>
            </a:r>
            <a:r>
              <a:rPr lang="zh-TW" altLang="en-US" sz="47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綠色饗宴之好處</a:t>
            </a:r>
          </a:p>
        </p:txBody>
      </p:sp>
      <p:sp>
        <p:nvSpPr>
          <p:cNvPr id="51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A764B312-3153-4BAB-94A8-57BDF23BB1AD}"/>
              </a:ext>
            </a:extLst>
          </p:cNvPr>
          <p:cNvSpPr>
            <a:spLocks noGrp="1"/>
          </p:cNvSpPr>
          <p:nvPr>
            <p:ph idx="1"/>
          </p:nvPr>
        </p:nvSpPr>
        <p:spPr>
          <a:xfrm>
            <a:off x="561724" y="1991004"/>
            <a:ext cx="8263890" cy="2950201"/>
          </a:xfrm>
        </p:spPr>
        <p:txBody>
          <a:bodyPr anchor="t">
            <a:normAutofit fontScale="92500"/>
          </a:bodyPr>
          <a:lstStyle/>
          <a:p>
            <a:pPr fontAlgn="base">
              <a:lnSpc>
                <a:spcPct val="110000"/>
              </a:lnSpc>
              <a:buFont typeface="Wingdings" panose="05000000000000000000" pitchFamily="2" charset="2"/>
              <a:buChar char="ü"/>
            </a:pP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kern="100" dirty="0">
                <a:latin typeface="Times New Roman" panose="02020603050405020304" pitchFamily="18" charset="0"/>
                <a:ea typeface="標楷體" panose="03000509000000000000" pitchFamily="65" charset="-120"/>
                <a:cs typeface="Times New Roman" panose="02020603050405020304" pitchFamily="18" charset="0"/>
              </a:rPr>
              <a:t>熟悉</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國際產業</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動態</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kern="100" dirty="0">
                <a:latin typeface="Times New Roman" panose="02020603050405020304" pitchFamily="18" charset="0"/>
                <a:ea typeface="標楷體" panose="03000509000000000000" pitchFamily="65" charset="-120"/>
                <a:cs typeface="Times New Roman" panose="02020603050405020304" pitchFamily="18" charset="0"/>
              </a:rPr>
              <a:t>樹立</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品牌優質</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國際形象</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endParaRPr>
          </a:p>
          <a:p>
            <a:pPr lvl="0" fontAlgn="base">
              <a:lnSpc>
                <a:spcPct val="110000"/>
              </a:lnSpc>
              <a:buFont typeface="Wingdings" panose="05000000000000000000" pitchFamily="2" charset="2"/>
              <a:buChar char="ü"/>
            </a:pP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200" kern="100" dirty="0">
                <a:latin typeface="Times New Roman" panose="02020603050405020304" pitchFamily="18" charset="0"/>
                <a:ea typeface="標楷體" panose="03000509000000000000" pitchFamily="65" charset="-120"/>
                <a:cs typeface="Times New Roman" panose="02020603050405020304" pitchFamily="18" charset="0"/>
              </a:rPr>
              <a:t>推廣健康樂活、環境友善、幫助弱勢為活動宗旨</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共同</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響應</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聯合國永續發展目標</a:t>
            </a: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SDGs</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endParaRPr>
          </a:p>
          <a:p>
            <a:pPr lvl="0" fontAlgn="base">
              <a:lnSpc>
                <a:spcPct val="110000"/>
              </a:lnSpc>
              <a:buFont typeface="Wingdings" panose="05000000000000000000" pitchFamily="2" charset="2"/>
              <a:buChar char="ü"/>
            </a:pP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開發新客戶、瞭解市場需求。</a:t>
            </a:r>
            <a:endPar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lvl="0" fontAlgn="base">
              <a:lnSpc>
                <a:spcPct val="110000"/>
              </a:lnSpc>
              <a:spcAft>
                <a:spcPts val="600"/>
              </a:spcAft>
              <a:buFont typeface="Wingdings" panose="05000000000000000000" pitchFamily="2" charset="2"/>
              <a:buChar char="ü"/>
            </a:pP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拓展國際</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交流、</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交換專業經驗</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開展合作契機</a:t>
            </a: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 B2B</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B2C</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C2C</a:t>
            </a:r>
            <a:r>
              <a:rPr lang="zh-TW"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22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lvl="0" fontAlgn="base">
              <a:lnSpc>
                <a:spcPct val="110000"/>
              </a:lnSpc>
              <a:spcAft>
                <a:spcPts val="600"/>
              </a:spcAft>
              <a:buFont typeface="Wingdings" panose="05000000000000000000" pitchFamily="2" charset="2"/>
              <a:buChar char="ü"/>
            </a:pPr>
            <a:r>
              <a:rPr lang="zh-TW" altLang="en-US" sz="2200" kern="100" dirty="0">
                <a:solidFill>
                  <a:srgbClr val="000000"/>
                </a:solidFill>
                <a:latin typeface="Times New Roman" panose="02020603050405020304" pitchFamily="18" charset="0"/>
                <a:ea typeface="標楷體" panose="03000509000000000000" pitchFamily="65" charset="-120"/>
              </a:rPr>
              <a:t> 提倡健康養生、綠色減碳美食及在地食材。</a:t>
            </a:r>
            <a:endPar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7F299195-9188-4A80-9C0F-C2EEBF16E684}"/>
              </a:ext>
            </a:extLst>
          </p:cNvPr>
          <p:cNvPicPr>
            <a:picLocks noChangeAspect="1"/>
          </p:cNvPicPr>
          <p:nvPr/>
        </p:nvPicPr>
        <p:blipFill rotWithShape="1">
          <a:blip r:embed="rId3"/>
          <a:srcRect r="618"/>
          <a:stretch/>
        </p:blipFill>
        <p:spPr>
          <a:xfrm>
            <a:off x="56528" y="6224078"/>
            <a:ext cx="9087472" cy="638889"/>
          </a:xfrm>
          <a:prstGeom prst="rect">
            <a:avLst/>
          </a:prstGeom>
        </p:spPr>
      </p:pic>
    </p:spTree>
    <p:extLst>
      <p:ext uri="{BB962C8B-B14F-4D97-AF65-F5344CB8AC3E}">
        <p14:creationId xmlns:p14="http://schemas.microsoft.com/office/powerpoint/2010/main" val="166716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0C5B98DB-588F-461F-8B57-F36EE420D9E1}"/>
              </a:ext>
            </a:extLst>
          </p:cNvPr>
          <p:cNvSpPr>
            <a:spLocks noGrp="1"/>
          </p:cNvSpPr>
          <p:nvPr>
            <p:ph type="title"/>
          </p:nvPr>
        </p:nvSpPr>
        <p:spPr>
          <a:xfrm>
            <a:off x="320379" y="856180"/>
            <a:ext cx="4616012" cy="1128068"/>
          </a:xfrm>
        </p:spPr>
        <p:txBody>
          <a:bodyPr vert="horz" lIns="91440" tIns="45720" rIns="91440" bIns="45720" rtlCol="0" anchor="ctr">
            <a:noAutofit/>
          </a:bodyPr>
          <a:lstStyle/>
          <a:p>
            <a:r>
              <a:rPr lang="zh-TW" altLang="en-US" sz="4000" b="1" kern="12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場地規劃</a:t>
            </a:r>
            <a:r>
              <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流行館</a:t>
            </a:r>
            <a:endPar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25" name="Group 2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432BC64F-C3E2-4645-86AD-EAD88A0A633C}"/>
              </a:ext>
            </a:extLst>
          </p:cNvPr>
          <p:cNvSpPr txBox="1"/>
          <p:nvPr/>
        </p:nvSpPr>
        <p:spPr>
          <a:xfrm>
            <a:off x="372619" y="2359071"/>
            <a:ext cx="4152230" cy="3679340"/>
          </a:xfrm>
          <a:prstGeom prst="rect">
            <a:avLst/>
          </a:prstGeom>
        </p:spPr>
        <p:txBody>
          <a:bodyPr vert="horz" lIns="91440" tIns="45720" rIns="91440" bIns="45720" rtlCol="0" anchor="ctr">
            <a:normAutofit/>
          </a:bodyPr>
          <a:lstStyle/>
          <a:p>
            <a:pPr marL="277813" indent="-277813" defTabSz="914400">
              <a:lnSpc>
                <a:spcPct val="114000"/>
              </a:lnSpc>
              <a:spcAft>
                <a:spcPts val="600"/>
              </a:spcAft>
              <a:buFont typeface="Arial" panose="020B0604020202020204" pitchFamily="34" charset="0"/>
              <a:buChar char="•"/>
            </a:pPr>
            <a:r>
              <a:rPr lang="zh-TW" altLang="en-US" sz="2600" dirty="0">
                <a:effectLst/>
                <a:latin typeface="標楷體" panose="03000509000000000000" pitchFamily="65" charset="-120"/>
                <a:ea typeface="標楷體" panose="03000509000000000000" pitchFamily="65" charset="-120"/>
              </a:rPr>
              <a:t>室內場地寬大</a:t>
            </a:r>
            <a:r>
              <a:rPr lang="zh-TW" altLang="en-US" sz="2600" dirty="0">
                <a:latin typeface="標楷體" panose="03000509000000000000" pitchFamily="65" charset="-120"/>
                <a:ea typeface="標楷體" panose="03000509000000000000" pitchFamily="65" charset="-120"/>
              </a:rPr>
              <a:t>（約</a:t>
            </a:r>
            <a:r>
              <a:rPr lang="en-US" altLang="zh-TW" sz="2600" dirty="0">
                <a:latin typeface="標楷體" panose="03000509000000000000" pitchFamily="65" charset="-120"/>
                <a:ea typeface="標楷體" panose="03000509000000000000" pitchFamily="65" charset="-120"/>
              </a:rPr>
              <a:t>2,079</a:t>
            </a:r>
            <a:r>
              <a:rPr lang="zh-TW" altLang="en-US" sz="2600" dirty="0">
                <a:latin typeface="標楷體" panose="03000509000000000000" pitchFamily="65" charset="-120"/>
                <a:ea typeface="標楷體" panose="03000509000000000000" pitchFamily="65" charset="-120"/>
              </a:rPr>
              <a:t>平方公尺</a:t>
            </a:r>
            <a:r>
              <a:rPr lang="en-US" altLang="zh-TW" sz="2600" dirty="0">
                <a:latin typeface="標楷體" panose="03000509000000000000" pitchFamily="65" charset="-120"/>
                <a:ea typeface="標楷體" panose="03000509000000000000" pitchFamily="65" charset="-120"/>
              </a:rPr>
              <a:t>/629</a:t>
            </a:r>
            <a:r>
              <a:rPr lang="zh-TW" altLang="en-US" sz="2600" dirty="0">
                <a:latin typeface="標楷體" panose="03000509000000000000" pitchFamily="65" charset="-120"/>
                <a:ea typeface="標楷體" panose="03000509000000000000" pitchFamily="65" charset="-120"/>
              </a:rPr>
              <a:t>坪），</a:t>
            </a:r>
            <a:r>
              <a:rPr lang="zh-TW" altLang="en-US" sz="2600" dirty="0">
                <a:effectLst/>
                <a:latin typeface="標楷體" panose="03000509000000000000" pitchFamily="65" charset="-120"/>
                <a:ea typeface="標楷體" panose="03000509000000000000" pitchFamily="65" charset="-120"/>
              </a:rPr>
              <a:t>適合邀請專家學者專題演講</a:t>
            </a:r>
            <a:endParaRPr lang="en-US" altLang="zh-TW" sz="2600" dirty="0">
              <a:effectLst/>
              <a:latin typeface="標楷體" panose="03000509000000000000" pitchFamily="65" charset="-120"/>
              <a:ea typeface="標楷體" panose="03000509000000000000" pitchFamily="65" charset="-120"/>
            </a:endParaRPr>
          </a:p>
          <a:p>
            <a:pPr marL="277813" indent="-277813" defTabSz="914400">
              <a:lnSpc>
                <a:spcPct val="114000"/>
              </a:lnSpc>
              <a:spcAft>
                <a:spcPts val="600"/>
              </a:spcAf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接受</a:t>
            </a:r>
            <a:r>
              <a:rPr lang="zh-TW" altLang="zh-TW" sz="2600" dirty="0">
                <a:latin typeface="標楷體" panose="03000509000000000000" pitchFamily="65" charset="-120"/>
                <a:ea typeface="標楷體" panose="03000509000000000000" pitchFamily="65" charset="-120"/>
              </a:rPr>
              <a:t>各健康相關食品</a:t>
            </a:r>
            <a:r>
              <a:rPr lang="zh-TW" altLang="en-US" sz="2600" dirty="0">
                <a:latin typeface="標楷體" panose="03000509000000000000" pitchFamily="65" charset="-120"/>
                <a:ea typeface="標楷體" panose="03000509000000000000" pitchFamily="65" charset="-120"/>
              </a:rPr>
              <a:t>、</a:t>
            </a:r>
            <a:r>
              <a:rPr lang="zh-TW" altLang="zh-TW" sz="2600" dirty="0">
                <a:latin typeface="標楷體" panose="03000509000000000000" pitchFamily="65" charset="-120"/>
                <a:ea typeface="標楷體" panose="03000509000000000000" pitchFamily="65" charset="-120"/>
              </a:rPr>
              <a:t>產品</a:t>
            </a:r>
            <a:r>
              <a:rPr lang="zh-TW" altLang="en-US" sz="2600" dirty="0">
                <a:latin typeface="標楷體" panose="03000509000000000000" pitchFamily="65" charset="-120"/>
                <a:ea typeface="標楷體" panose="03000509000000000000" pitchFamily="65" charset="-120"/>
              </a:rPr>
              <a:t>、</a:t>
            </a:r>
            <a:r>
              <a:rPr lang="zh-TW" altLang="zh-TW" sz="2600" dirty="0">
                <a:latin typeface="標楷體" panose="03000509000000000000" pitchFamily="65" charset="-120"/>
                <a:ea typeface="標楷體" panose="03000509000000000000" pitchFamily="65" charset="-120"/>
              </a:rPr>
              <a:t>健康用品</a:t>
            </a:r>
            <a:r>
              <a:rPr lang="zh-TW" altLang="en-US" sz="2600" dirty="0">
                <a:latin typeface="標楷體" panose="03000509000000000000" pitchFamily="65" charset="-120"/>
                <a:ea typeface="標楷體" panose="03000509000000000000" pitchFamily="65" charset="-120"/>
              </a:rPr>
              <a:t>、</a:t>
            </a:r>
            <a:r>
              <a:rPr lang="zh-TW" altLang="zh-TW" sz="2600" dirty="0">
                <a:latin typeface="標楷體" panose="03000509000000000000" pitchFamily="65" charset="-120"/>
                <a:ea typeface="標楷體" panose="03000509000000000000" pitchFamily="65" charset="-120"/>
              </a:rPr>
              <a:t>儀器設備</a:t>
            </a:r>
            <a:r>
              <a:rPr lang="zh-TW" altLang="en-US" sz="2600" dirty="0">
                <a:latin typeface="標楷體" panose="03000509000000000000" pitchFamily="65" charset="-120"/>
                <a:ea typeface="標楷體" panose="03000509000000000000" pitchFamily="65" charset="-120"/>
              </a:rPr>
              <a:t>進行</a:t>
            </a:r>
            <a:r>
              <a:rPr lang="en-US" altLang="zh-TW" sz="2600" dirty="0">
                <a:latin typeface="標楷體" panose="03000509000000000000" pitchFamily="65" charset="-120"/>
                <a:ea typeface="標楷體" panose="03000509000000000000" pitchFamily="65" charset="-120"/>
              </a:rPr>
              <a:t>30</a:t>
            </a:r>
            <a:r>
              <a:rPr lang="zh-TW" altLang="en-US" sz="2600" dirty="0">
                <a:latin typeface="標楷體" panose="03000509000000000000" pitchFamily="65" charset="-120"/>
                <a:ea typeface="標楷體" panose="03000509000000000000" pitchFamily="65" charset="-120"/>
              </a:rPr>
              <a:t>分鐘之專題演講</a:t>
            </a:r>
            <a:endParaRPr lang="en-US" altLang="zh-TW" sz="2600" dirty="0">
              <a:latin typeface="標楷體" panose="03000509000000000000" pitchFamily="65" charset="-120"/>
              <a:ea typeface="標楷體" panose="03000509000000000000" pitchFamily="65" charset="-120"/>
            </a:endParaRPr>
          </a:p>
        </p:txBody>
      </p:sp>
      <p:sp>
        <p:nvSpPr>
          <p:cNvPr id="31" name="Rectangle 3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圖片 14">
            <a:extLst>
              <a:ext uri="{FF2B5EF4-FFF2-40B4-BE49-F238E27FC236}">
                <a16:creationId xmlns:a16="http://schemas.microsoft.com/office/drawing/2014/main" id="{D42E315B-9D92-47D0-BB59-E560CD08860E}"/>
              </a:ext>
            </a:extLst>
          </p:cNvPr>
          <p:cNvPicPr>
            <a:picLocks noChangeAspect="1"/>
          </p:cNvPicPr>
          <p:nvPr/>
        </p:nvPicPr>
        <p:blipFill rotWithShape="1">
          <a:blip r:embed="rId2"/>
          <a:srcRect r="618"/>
          <a:stretch/>
        </p:blipFill>
        <p:spPr>
          <a:xfrm>
            <a:off x="56528" y="6224078"/>
            <a:ext cx="9087472" cy="638889"/>
          </a:xfrm>
          <a:prstGeom prst="rect">
            <a:avLst/>
          </a:prstGeom>
        </p:spPr>
      </p:pic>
      <p:pic>
        <p:nvPicPr>
          <p:cNvPr id="8" name="圖片 7" descr="一張含有 倉庫 的圖片&#10;&#10;自動產生的描述">
            <a:extLst>
              <a:ext uri="{FF2B5EF4-FFF2-40B4-BE49-F238E27FC236}">
                <a16:creationId xmlns:a16="http://schemas.microsoft.com/office/drawing/2014/main" id="{4C001DAE-5E79-47D8-88CF-CFCCF2B5A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634" y="3706727"/>
            <a:ext cx="3367378" cy="2243192"/>
          </a:xfrm>
          <a:prstGeom prst="rect">
            <a:avLst/>
          </a:prstGeom>
        </p:spPr>
      </p:pic>
      <p:pic>
        <p:nvPicPr>
          <p:cNvPr id="10" name="圖片 9" descr="一張含有 天空, 室外, 建築物 的圖片&#10;&#10;自動產生的描述">
            <a:extLst>
              <a:ext uri="{FF2B5EF4-FFF2-40B4-BE49-F238E27FC236}">
                <a16:creationId xmlns:a16="http://schemas.microsoft.com/office/drawing/2014/main" id="{268332A1-BFCD-464C-96AC-53B032663C1E}"/>
              </a:ext>
            </a:extLst>
          </p:cNvPr>
          <p:cNvPicPr>
            <a:picLocks noChangeAspect="1"/>
          </p:cNvPicPr>
          <p:nvPr/>
        </p:nvPicPr>
        <p:blipFill rotWithShape="1">
          <a:blip r:embed="rId4">
            <a:extLst>
              <a:ext uri="{28A0092B-C50C-407E-A947-70E740481C1C}">
                <a14:useLocalDpi xmlns:a14="http://schemas.microsoft.com/office/drawing/2010/main" val="0"/>
              </a:ext>
            </a:extLst>
          </a:blip>
          <a:srcRect t="23672" b="12351"/>
          <a:stretch/>
        </p:blipFill>
        <p:spPr>
          <a:xfrm>
            <a:off x="5366727" y="440136"/>
            <a:ext cx="3232007" cy="2758207"/>
          </a:xfrm>
          <a:prstGeom prst="rect">
            <a:avLst/>
          </a:prstGeom>
        </p:spPr>
      </p:pic>
    </p:spTree>
    <p:extLst>
      <p:ext uri="{BB962C8B-B14F-4D97-AF65-F5344CB8AC3E}">
        <p14:creationId xmlns:p14="http://schemas.microsoft.com/office/powerpoint/2010/main" val="3084477295"/>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12威立PowerBlue">
  <a:themeElements>
    <a:clrScheme name="2012威立Power">
      <a:dk1>
        <a:srgbClr val="000000"/>
      </a:dk1>
      <a:lt1>
        <a:srgbClr val="FFFFFF"/>
      </a:lt1>
      <a:dk2>
        <a:srgbClr val="0536B3"/>
      </a:dk2>
      <a:lt2>
        <a:srgbClr val="7CB7F8"/>
      </a:lt2>
      <a:accent1>
        <a:srgbClr val="CC0000"/>
      </a:accent1>
      <a:accent2>
        <a:srgbClr val="92D050"/>
      </a:accent2>
      <a:accent3>
        <a:srgbClr val="E4A81B"/>
      </a:accent3>
      <a:accent4>
        <a:srgbClr val="108BB4"/>
      </a:accent4>
      <a:accent5>
        <a:srgbClr val="FF6699"/>
      </a:accent5>
      <a:accent6>
        <a:srgbClr val="B005AD"/>
      </a:accent6>
      <a:hlink>
        <a:srgbClr val="460245"/>
      </a:hlink>
      <a:folHlink>
        <a:srgbClr val="AC17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2威立PowerBlue空">
  <a:themeElements>
    <a:clrScheme name="2012威立Power">
      <a:dk1>
        <a:srgbClr val="000000"/>
      </a:dk1>
      <a:lt1>
        <a:srgbClr val="FFFFFF"/>
      </a:lt1>
      <a:dk2>
        <a:srgbClr val="0536B3"/>
      </a:dk2>
      <a:lt2>
        <a:srgbClr val="7CB7F8"/>
      </a:lt2>
      <a:accent1>
        <a:srgbClr val="CC0000"/>
      </a:accent1>
      <a:accent2>
        <a:srgbClr val="92D050"/>
      </a:accent2>
      <a:accent3>
        <a:srgbClr val="E4A81B"/>
      </a:accent3>
      <a:accent4>
        <a:srgbClr val="108BB4"/>
      </a:accent4>
      <a:accent5>
        <a:srgbClr val="FF6699"/>
      </a:accent5>
      <a:accent6>
        <a:srgbClr val="B005AD"/>
      </a:accent6>
      <a:hlink>
        <a:srgbClr val="460245"/>
      </a:hlink>
      <a:folHlink>
        <a:srgbClr val="AC17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2779</TotalTime>
  <Words>2948</Words>
  <Application>Microsoft Office PowerPoint</Application>
  <PresentationFormat>如螢幕大小 (4:3)</PresentationFormat>
  <Paragraphs>355</Paragraphs>
  <Slides>33</Slides>
  <Notes>1</Notes>
  <HiddenSlides>0</HiddenSlides>
  <MMClips>0</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33</vt:i4>
      </vt:variant>
    </vt:vector>
  </HeadingPairs>
  <TitlesOfParts>
    <vt:vector size="45" baseType="lpstr">
      <vt:lpstr>微軟正黑體</vt:lpstr>
      <vt:lpstr>標楷體</vt:lpstr>
      <vt:lpstr>Aharoni</vt:lpstr>
      <vt:lpstr>Arial</vt:lpstr>
      <vt:lpstr>Calibri</vt:lpstr>
      <vt:lpstr>Calibri Light</vt:lpstr>
      <vt:lpstr>Roboto Condensed</vt:lpstr>
      <vt:lpstr>Times New Roman</vt:lpstr>
      <vt:lpstr>Wingdings</vt:lpstr>
      <vt:lpstr>Office 佈景主題</vt:lpstr>
      <vt:lpstr>2_2012威立PowerBlue</vt:lpstr>
      <vt:lpstr>2012威立PowerBlue空</vt:lpstr>
      <vt:lpstr>2022國際健康綠色饗宴</vt:lpstr>
      <vt:lpstr>PowerPoint 簡報</vt:lpstr>
      <vt:lpstr>2022 Green Party臺北市政府9/8發表會記者爆滿 </vt:lpstr>
      <vt:lpstr>論壇主題</vt:lpstr>
      <vt:lpstr>計畫目的</vt:lpstr>
      <vt:lpstr>計畫執行地點 &amp; 時間</vt:lpstr>
      <vt:lpstr>預計參與活動之國家</vt:lpstr>
      <vt:lpstr>Green Party – 綠色饗宴之好處</vt:lpstr>
      <vt:lpstr>場地規劃-流行館</vt:lpstr>
      <vt:lpstr>場地規劃-花海廣場</vt:lpstr>
      <vt:lpstr>園遊會攤位規劃-花海廣場</vt:lpstr>
      <vt:lpstr>活動精彩亮點</vt:lpstr>
      <vt:lpstr>花海廣場舞台區活動及工作坊(暫定)</vt:lpstr>
      <vt:lpstr>專題演講議程【 A 場 次 – 開幕特邀 】</vt:lpstr>
      <vt:lpstr>專題演講議程【 B 場 次 – 永續飲食  】</vt:lpstr>
      <vt:lpstr>專題演講議程【 C 場 次 – 無添加&amp;樂齡保健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Green Party 健康無負擔料理比賽 </vt:lpstr>
      <vt:lpstr>抽獎活動</vt:lpstr>
      <vt:lpstr>預期績效</vt:lpstr>
      <vt:lpstr>活動現場 示意圖</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2021國際減碳健康飲食論壇&amp;綠色饗宴</dc:title>
  <dc:creator>event willypco</dc:creator>
  <cp:lastModifiedBy>event willypco</cp:lastModifiedBy>
  <cp:revision>126</cp:revision>
  <cp:lastPrinted>2022-09-14T02:38:10Z</cp:lastPrinted>
  <dcterms:created xsi:type="dcterms:W3CDTF">2021-01-15T08:56:48Z</dcterms:created>
  <dcterms:modified xsi:type="dcterms:W3CDTF">2022-09-14T10:38:38Z</dcterms:modified>
</cp:coreProperties>
</file>